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7" r:id="rId3"/>
    <p:sldId id="265" r:id="rId4"/>
    <p:sldId id="297" r:id="rId5"/>
    <p:sldId id="296" r:id="rId6"/>
    <p:sldId id="314" r:id="rId7"/>
    <p:sldId id="273" r:id="rId8"/>
    <p:sldId id="274" r:id="rId9"/>
    <p:sldId id="299" r:id="rId10"/>
    <p:sldId id="315" r:id="rId11"/>
    <p:sldId id="316" r:id="rId12"/>
    <p:sldId id="285" r:id="rId13"/>
    <p:sldId id="319" r:id="rId14"/>
    <p:sldId id="322" r:id="rId15"/>
    <p:sldId id="305" r:id="rId16"/>
    <p:sldId id="312" r:id="rId17"/>
    <p:sldId id="308" r:id="rId18"/>
    <p:sldId id="309" r:id="rId19"/>
    <p:sldId id="310" r:id="rId20"/>
    <p:sldId id="311" r:id="rId21"/>
    <p:sldId id="313" r:id="rId22"/>
    <p:sldId id="289" r:id="rId23"/>
    <p:sldId id="317" r:id="rId24"/>
    <p:sldId id="324" r:id="rId25"/>
    <p:sldId id="294" r:id="rId26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D1A4D84-B1E9-432A-A8A8-48698BEC071E}">
          <p14:sldIdLst>
            <p14:sldId id="256"/>
            <p14:sldId id="257"/>
            <p14:sldId id="265"/>
            <p14:sldId id="297"/>
            <p14:sldId id="296"/>
            <p14:sldId id="314"/>
            <p14:sldId id="273"/>
            <p14:sldId id="274"/>
            <p14:sldId id="299"/>
            <p14:sldId id="315"/>
            <p14:sldId id="316"/>
            <p14:sldId id="285"/>
            <p14:sldId id="319"/>
            <p14:sldId id="322"/>
            <p14:sldId id="305"/>
            <p14:sldId id="312"/>
            <p14:sldId id="308"/>
            <p14:sldId id="309"/>
            <p14:sldId id="310"/>
            <p14:sldId id="311"/>
            <p14:sldId id="313"/>
            <p14:sldId id="289"/>
            <p14:sldId id="317"/>
            <p14:sldId id="324"/>
            <p14:sldId id="29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9D1A17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0" autoAdjust="0"/>
    <p:restoredTop sz="94694"/>
  </p:normalViewPr>
  <p:slideViewPr>
    <p:cSldViewPr snapToGrid="0">
      <p:cViewPr varScale="1">
        <p:scale>
          <a:sx n="109" d="100"/>
          <a:sy n="109" d="100"/>
        </p:scale>
        <p:origin x="422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684A29B-36B3-846D-90F9-5DC78337864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35C0E17-5F79-31A7-D304-DDC7F34DFEF7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D1F08A-22E5-1C34-CD46-5EF8DCC71A0C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0A7B35-7EA7-B622-C697-DA8B6EF7FBE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43F5958E-374C-495B-B422-63512E88E965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6968089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21231E-AEEC-2E9A-48FD-F10CE1732F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BF06BC-516E-4AC9-AFA6-1097446B3A17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0DA4ADD-53E4-37B4-1B7A-F05984028FD5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4C251F-3692-FBAA-9F7C-77D1A17438C1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6CE71-40F6-78B4-4E42-6668C28D98C6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55350E-964E-637C-86F3-BF93B15969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5745127-8143-406E-8FAD-ECB530DA420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72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367F53-60D4-AC2A-5189-05DD64A5AA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FB43A0A-082C-4043-B538-639C98CFF6B8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33E2EAF-F466-F1E9-1FD2-A7AB71AE51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5BB8CA-E619-BBA9-3C60-8658A9918CA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6E010-8451-5B0D-143C-5196DA3AB8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EC78D61-7C21-46E0-9BF0-277F8727EB5D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113CA-1B35-36C1-CC27-9CD9E4AEBD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04DFA-B97F-EAA7-DF26-BF3020B685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6E010-8451-5B0D-143C-5196DA3AB8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EC78D61-7C21-46E0-9BF0-277F8727EB5D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113CA-1B35-36C1-CC27-9CD9E4AEBD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04DFA-B97F-EAA7-DF26-BF3020B685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3379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6E010-8451-5B0D-143C-5196DA3AB8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EC78D61-7C21-46E0-9BF0-277F8727EB5D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113CA-1B35-36C1-CC27-9CD9E4AEBD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04DFA-B97F-EAA7-DF26-BF3020B685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222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24E7D-BAAB-5638-4024-861C552EA12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ECB88F6-CDCB-4BFE-B3CE-5FF8148B30EA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D8B5E6-62F3-F2ED-053D-400D54652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D6BCE-7D07-8467-06C1-543849CB1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291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3624E7D-BAAB-5638-4024-861C552EA12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ECB88F6-CDCB-4BFE-B3CE-5FF8148B30EA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D8B5E6-62F3-F2ED-053D-400D5465216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1D6BCE-7D07-8467-06C1-543849CB11C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8529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F0799-CA13-BF61-8B7A-50556DBC2A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97650A6-7986-43E6-9B9D-74F8B6010144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D88E92-1301-718E-7D68-2208CF2D4E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32A0D-EF23-AB33-2B15-A7040F43C6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20181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F0799-CA13-BF61-8B7A-50556DBC2A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97650A6-7986-43E6-9B9D-74F8B6010144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D88E92-1301-718E-7D68-2208CF2D4E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32A0D-EF23-AB33-2B15-A7040F43C6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1333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F0799-CA13-BF61-8B7A-50556DBC2A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97650A6-7986-43E6-9B9D-74F8B6010144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D88E92-1301-718E-7D68-2208CF2D4E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32A0D-EF23-AB33-2B15-A7040F43C6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2079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6E010-8451-5B0D-143C-5196DA3AB8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EC78D61-7C21-46E0-9BF0-277F8727EB5D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113CA-1B35-36C1-CC27-9CD9E4AEBD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04DFA-B97F-EAA7-DF26-BF3020B685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2456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D06E010-8451-5B0D-143C-5196DA3AB8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EC78D61-7C21-46E0-9BF0-277F8727EB5D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2113CA-1B35-36C1-CC27-9CD9E4AEBDD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404DFA-B97F-EAA7-DF26-BF3020B6856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151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51D3-E914-36C9-B1F1-F9440F1C58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8F66831-EEAE-4813-8157-8B4BF306E70F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58E54-21F4-D16B-0964-91F13ADFDB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69681-FBDA-B515-D37A-4C57E07FB9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94C2A9-80EA-C9D8-F055-F0FD2999826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ADB9B33-1B2A-46B6-A454-EF62ED8E6678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5172D0-0CCF-1C14-FAC0-A60F60851D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17D553-AAB4-2440-5870-2296FF27357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3F628-D581-A953-B975-E3EA5505EC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D2384CA-C7C6-4F78-BD8D-8886DB9B278E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83B81-8F2A-FFC2-701B-E93BFD00D20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A9D96-7A0B-D418-3E9F-D1D6EAC653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74583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B3F628-D581-A953-B975-E3EA5505ECF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D2384CA-C7C6-4F78-BD8D-8886DB9B278E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C783B81-8F2A-FFC2-701B-E93BFD00D20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4A9D96-7A0B-D418-3E9F-D1D6EAC6532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963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CC14C3-8163-37A8-A2A1-139486789FA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6ED304A-0F88-43D6-8FEF-129A7A508A53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DC0378-F91C-06FF-1A80-93DA4931596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A7D347-F9A1-2E81-69CF-DD7BDF8C31B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A751D3-E914-36C9-B1F1-F9440F1C58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8F66831-EEAE-4813-8157-8B4BF306E70F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E658E54-21F4-D16B-0964-91F13ADFDBE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469681-FBDA-B515-D37A-4C57E07FB97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9936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8665ABD-206F-D309-8C97-D7DE51241FC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1697C2B-36AE-45A6-8891-3E63D24C99A4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19F8BC-3B4C-CFBA-3B0B-73BFE86B06F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A2244C-541F-8E74-E183-EC432FED87A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243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431E64-7456-4867-21F5-2CA3FC7DCE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406216B-8DCC-4439-92DF-1C758CB5EEC6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DA9048-398A-8978-11BE-66919EAB930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15F983-C7C0-41AD-D9A2-4C2EDC78A4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CF0799-CA13-BF61-8B7A-50556DBC2A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97650A6-7986-43E6-9B9D-74F8B6010144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D88E92-1301-718E-7D68-2208CF2D4EB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A32A0D-EF23-AB33-2B15-A7040F43C67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FB019-B8F1-B961-ED8C-B586D5A3A3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44D071-B327-425F-B7F1-97DC8678AB0A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68C52-1269-5D38-56A0-AC53D9E948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FA8B6-D518-A8D6-CE12-E6BA973F26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1459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FB019-B8F1-B961-ED8C-B586D5A3A3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44D071-B327-425F-B7F1-97DC8678AB0A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68C52-1269-5D38-56A0-AC53D9E948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FA8B6-D518-A8D6-CE12-E6BA973F26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485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8FB019-B8F1-B961-ED8C-B586D5A3A31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F44D071-B327-425F-B7F1-97DC8678AB0A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468C52-1269-5D38-56A0-AC53D9E948D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C8FA8B6-D518-A8D6-CE12-E6BA973F26D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751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DB7DFB-A1E0-2219-7DB3-5925F90169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5DDC4F6-01F9-32AB-20C5-08B8DFC5B4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7669F3-A79B-0E87-2C16-B1C9AC6B55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C02E7-B538-FC2A-AE88-0094D0B14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19D1FA-4227-F8B4-339C-E1145851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C2A680C-2D41-43FB-A6EF-90EEBB989F6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8787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6EFC8-0D60-B748-EE29-69C53A741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FE77E1-39EC-0384-94C6-37E04B38B7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AD82CD-2C64-2D71-7EA4-7E4AC1FE08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D86E87-89A9-F605-FA8C-C84815EFD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73615-3F35-DABE-0EB6-292FCFDEB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3D76A9-1EC8-4DBD-9C74-13F59AAFA95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679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9CEC61-0992-87FC-C700-FBA862224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F6AC2-6EF5-9719-995E-39C8A4BFDB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159712-1EC1-F11E-2A2C-B96BCD7D5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C96AB3-8DCE-C638-6662-7BC2D652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7EE7C-5A5E-6BF2-9863-F059679B82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5A1D0E4-9D44-48D0-BC08-6151E738973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90178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9B80B0-D552-0263-AA03-EE3826310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AE907A-1888-7858-DC4E-26060C98DA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3180B0-49AB-3D76-1881-4A2973A6D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5B3F5B-A21D-FE25-3359-CC0E55972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82F434-7A13-C54E-9A3F-AB4ABFCBA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94AB8F4-F896-4471-AC68-CCFE760AD3F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523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7B382-6287-7ADA-F897-4EFC29FDD4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F3B06E-1795-F71E-A396-AFF688CDFF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EC510F-CEBD-8875-DF91-701F5083C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35F9A-B732-ACF7-8D90-3DE2D5E82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1F972D-E9BC-FB9A-6990-B2E4A4077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62FAB8C-FA1C-4E92-B4AF-A1DBF2DD7CD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473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4733B-0319-D8D2-3C46-797B8F80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6504A0-0941-04B9-8698-84541C8701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7700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FBFEED-9BB5-452D-54F6-7D60F47497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325563"/>
            <a:ext cx="4459287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E7EB51-ED27-7993-82EE-B9CF6A826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C4642A-9E70-C9F1-3D10-597514D1A1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0FCA4-EB63-E548-A791-2381D92A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CF2D39F-5FF3-4E15-97E0-683C8057279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605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CEAF9-7B3D-A120-A92F-06E6EBA301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6A4DCD-F804-387C-1596-CCAAAB785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99CE05-80D1-275E-6F81-AD0F573E11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8FD7E5-13F3-25B8-C527-4CF7629174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96E1211-225C-9EB9-D342-02FD56F7A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35CCDF2-5F32-D5D6-B706-DDEAA7672C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A6D58F-12DF-08F1-110E-9619BB13D2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041F68-44C4-6ED0-DF29-1534EA271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42557268-5F25-4FBC-B274-F01532E19D31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839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A73A9-D097-50E8-2D6B-3356FC0B35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BFAA27-FAA2-2BD2-7050-2403EA0BC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0E7423-F37F-1089-8DBD-A6156C51F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4DC8FB-F9A7-D0D1-5672-9C4BED8BF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961BCE0-C02E-45B8-AE3D-BB33B5F3B2C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206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265CC1-A1D0-90B6-623D-ACB2105D2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340AA9-D7F5-FDF5-FAC6-A32B5D8F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F5D90-B199-916C-A9F8-134DFE7984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EE08BD8-32E0-45F7-8DAE-0626DC6A56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1372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3C520-89BE-6764-A215-2490BA5BB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94B315-EA05-B0BB-0D91-9E26BF983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03F535-DFC3-03CC-E93E-65DE8D2AAB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9D3F5C-1F9C-2AF6-9ACF-E4E2C2A86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848B09-89B7-AFE4-F726-1C022C492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D60EB-1947-11BF-A65F-CCC843A247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B6B70F61-3DF2-42CE-8E97-48319E4137E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22686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AC468-964B-F097-F48F-412159F59A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9ADEA5-B4DC-36B6-5D65-F1C5AFDE22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745715-755F-EA90-50B8-23C2F82378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FD4CBF-D340-3BFD-9021-8B56AC9AA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F605B0-2641-8CBA-D766-075FA2B86B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448B1A-A6E9-D28B-FC33-01D1510F4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D30845AE-040C-4584-820D-B79BD5831075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42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CBEF0D0-304D-5C21-A9CD-A68ADC1AE26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AB9ABB-0D2D-574C-D153-31E02596225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40" y="1326240"/>
            <a:ext cx="9068760" cy="32878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A4FA40-99B9-B3D9-74CB-260088E32BF1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92C921-F21A-0B3E-78CA-AB9AF67D12F7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BBFA0-9FFB-0465-1F71-7D613D7F6B24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C320443A-06B1-41E8-90C2-31F4719339F9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rtl="0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rtl="0" hangingPunct="0">
        <a:spcBef>
          <a:spcPts val="1414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t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23.sv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35.svg"/><Relationship Id="rId5" Type="http://schemas.openxmlformats.org/officeDocument/2006/relationships/image" Target="../media/image15.png"/><Relationship Id="rId10" Type="http://schemas.openxmlformats.org/officeDocument/2006/relationships/image" Target="../media/image34.png"/><Relationship Id="rId4" Type="http://schemas.openxmlformats.org/officeDocument/2006/relationships/image" Target="../media/image31.svg"/><Relationship Id="rId9" Type="http://schemas.openxmlformats.org/officeDocument/2006/relationships/image" Target="../media/image3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34.png"/><Relationship Id="rId5" Type="http://schemas.openxmlformats.org/officeDocument/2006/relationships/image" Target="../media/image38.png"/><Relationship Id="rId10" Type="http://schemas.openxmlformats.org/officeDocument/2006/relationships/image" Target="../media/image41.svg"/><Relationship Id="rId4" Type="http://schemas.openxmlformats.org/officeDocument/2006/relationships/image" Target="../media/image31.svg"/><Relationship Id="rId9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13" Type="http://schemas.openxmlformats.org/officeDocument/2006/relationships/image" Target="../media/image34.png"/><Relationship Id="rId3" Type="http://schemas.openxmlformats.org/officeDocument/2006/relationships/image" Target="../media/image30.png"/><Relationship Id="rId7" Type="http://schemas.openxmlformats.org/officeDocument/2006/relationships/image" Target="../media/image36.png"/><Relationship Id="rId12" Type="http://schemas.openxmlformats.org/officeDocument/2006/relationships/image" Target="../media/image43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svg"/><Relationship Id="rId11" Type="http://schemas.openxmlformats.org/officeDocument/2006/relationships/image" Target="../media/image42.png"/><Relationship Id="rId5" Type="http://schemas.openxmlformats.org/officeDocument/2006/relationships/image" Target="../media/image38.png"/><Relationship Id="rId10" Type="http://schemas.openxmlformats.org/officeDocument/2006/relationships/image" Target="../media/image41.svg"/><Relationship Id="rId4" Type="http://schemas.openxmlformats.org/officeDocument/2006/relationships/image" Target="../media/image31.svg"/><Relationship Id="rId9" Type="http://schemas.openxmlformats.org/officeDocument/2006/relationships/image" Target="../media/image40.png"/><Relationship Id="rId14" Type="http://schemas.openxmlformats.org/officeDocument/2006/relationships/image" Target="../media/image35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svg"/><Relationship Id="rId4" Type="http://schemas.openxmlformats.org/officeDocument/2006/relationships/image" Target="../media/image45.svg"/><Relationship Id="rId9" Type="http://schemas.openxmlformats.org/officeDocument/2006/relationships/image" Target="../media/image50.png"/><Relationship Id="rId14" Type="http://schemas.openxmlformats.org/officeDocument/2006/relationships/image" Target="../media/image55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6.png"/><Relationship Id="rId7" Type="http://schemas.openxmlformats.org/officeDocument/2006/relationships/image" Target="../media/image58.png"/><Relationship Id="rId12" Type="http://schemas.openxmlformats.org/officeDocument/2006/relationships/image" Target="../media/image63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11" Type="http://schemas.openxmlformats.org/officeDocument/2006/relationships/image" Target="../media/image62.png"/><Relationship Id="rId5" Type="http://schemas.openxmlformats.org/officeDocument/2006/relationships/image" Target="../media/image16.png"/><Relationship Id="rId10" Type="http://schemas.openxmlformats.org/officeDocument/2006/relationships/image" Target="../media/image61.svg"/><Relationship Id="rId4" Type="http://schemas.openxmlformats.org/officeDocument/2006/relationships/image" Target="../media/image57.svg"/><Relationship Id="rId9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65.png"/><Relationship Id="rId7" Type="http://schemas.openxmlformats.org/officeDocument/2006/relationships/image" Target="../media/image69.png"/><Relationship Id="rId12" Type="http://schemas.openxmlformats.org/officeDocument/2006/relationships/image" Target="../media/image74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svg"/><Relationship Id="rId11" Type="http://schemas.openxmlformats.org/officeDocument/2006/relationships/image" Target="../media/image73.png"/><Relationship Id="rId5" Type="http://schemas.openxmlformats.org/officeDocument/2006/relationships/image" Target="../media/image67.png"/><Relationship Id="rId10" Type="http://schemas.openxmlformats.org/officeDocument/2006/relationships/image" Target="../media/image72.svg"/><Relationship Id="rId4" Type="http://schemas.openxmlformats.org/officeDocument/2006/relationships/image" Target="../media/image66.svg"/><Relationship Id="rId9" Type="http://schemas.openxmlformats.org/officeDocument/2006/relationships/image" Target="../media/image7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84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8.svg"/><Relationship Id="rId11" Type="http://schemas.openxmlformats.org/officeDocument/2006/relationships/image" Target="../media/image83.pn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1.webm"/><Relationship Id="rId1" Type="http://schemas.openxmlformats.org/officeDocument/2006/relationships/video" Target="NULL" TargetMode="External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BFA3C34-263A-717B-0DE0-F4460163ECF6}"/>
              </a:ext>
            </a:extLst>
          </p:cNvPr>
          <p:cNvSpPr/>
          <p:nvPr/>
        </p:nvSpPr>
        <p:spPr>
          <a:xfrm>
            <a:off x="0" y="0"/>
            <a:ext cx="10077448" cy="5668963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72AF3C-9D31-FA48-6C46-0B3EA2B9D8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2959" y="383824"/>
            <a:ext cx="8911526" cy="1974850"/>
          </a:xfrm>
        </p:spPr>
        <p:txBody>
          <a:bodyPr/>
          <a:lstStyle/>
          <a:p>
            <a:r>
              <a:rPr lang="en-US" sz="4400" dirty="0"/>
              <a:t>Fine-Grained RFID Localization with a Handheld Device</a:t>
            </a:r>
            <a:br>
              <a:rPr lang="en-US" sz="4400" dirty="0"/>
            </a:br>
            <a:r>
              <a:rPr lang="en-US" sz="3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via Complex Controlled Polarization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A43571-2C9B-5C23-0FDD-5DDA97656A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72566" y="2929289"/>
            <a:ext cx="8532316" cy="1368425"/>
          </a:xfrm>
        </p:spPr>
        <p:txBody>
          <a:bodyPr>
            <a:normAutofit/>
          </a:bodyPr>
          <a:lstStyle/>
          <a:p>
            <a:r>
              <a:rPr lang="en-US" sz="3000" dirty="0"/>
              <a:t>Laura Dodds, Isaac </a:t>
            </a:r>
            <a:r>
              <a:rPr lang="en-US" sz="3000" dirty="0" err="1"/>
              <a:t>Perper</a:t>
            </a:r>
            <a:r>
              <a:rPr lang="en-US" sz="3000" dirty="0"/>
              <a:t>, Aline Eid, Fadel Adib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1EC1A-5995-9051-BCE3-6E97A1304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343" t="62510" r="56556" b="27450"/>
          <a:stretch/>
        </p:blipFill>
        <p:spPr>
          <a:xfrm>
            <a:off x="2035969" y="4538663"/>
            <a:ext cx="985837" cy="1045368"/>
          </a:xfrm>
          <a:prstGeom prst="rect">
            <a:avLst/>
          </a:prstGeom>
        </p:spPr>
      </p:pic>
      <p:sp>
        <p:nvSpPr>
          <p:cNvPr id="6" name="Cartesian…">
            <a:extLst>
              <a:ext uri="{FF2B5EF4-FFF2-40B4-BE49-F238E27FC236}">
                <a16:creationId xmlns:a16="http://schemas.microsoft.com/office/drawing/2014/main" id="{AA432189-B978-57C0-1458-A1A4F33D730E}"/>
              </a:ext>
            </a:extLst>
          </p:cNvPr>
          <p:cNvSpPr txBox="1"/>
          <p:nvPr/>
        </p:nvSpPr>
        <p:spPr>
          <a:xfrm>
            <a:off x="3058125" y="4532658"/>
            <a:ext cx="3961195" cy="15739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xmlns:lc="http://schemas.openxmlformats.org/drawingml/2006/lockedCanvas" val="1"/>
            </a:ext>
          </a:extLst>
        </p:spPr>
        <p:txBody>
          <a:bodyPr lIns="60959" tIns="60959" rIns="60959" bIns="60959">
            <a:norm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1pPr>
            <a:lvl2pPr marL="0" marR="0" indent="45720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2pPr>
            <a:lvl3pPr marL="0" marR="0" indent="91440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3pPr>
            <a:lvl4pPr marL="0" marR="0" indent="137160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4pPr>
            <a:lvl5pPr marL="0" marR="0" indent="182880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5pPr>
            <a:lvl6pPr marL="0" marR="0" indent="228600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6pPr>
            <a:lvl7pPr marL="0" marR="0" indent="274320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7pPr>
            <a:lvl8pPr marL="0" marR="0" indent="320040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8pPr>
            <a:lvl9pPr marL="0" marR="0" indent="3657600" algn="l" defTabSz="6096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Helvetica Light"/>
                <a:ea typeface="Helvetica Light"/>
                <a:cs typeface="Helvetica Light"/>
                <a:sym typeface="Helvetica Light"/>
              </a:defRPr>
            </a:lvl9pPr>
          </a:lstStyle>
          <a:p>
            <a:pPr>
              <a:lnSpc>
                <a:spcPct val="60000"/>
              </a:lnSpc>
              <a:defRPr sz="5000">
                <a:solidFill>
                  <a:srgbClr val="DA003B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dirty="0"/>
              <a:t>Cartesian</a:t>
            </a:r>
          </a:p>
          <a:p>
            <a:pPr algn="r">
              <a:lnSpc>
                <a:spcPct val="60000"/>
              </a:lnSpc>
              <a:defRPr sz="5000">
                <a:solidFill>
                  <a:srgbClr val="DA003B"/>
                </a:solidFill>
                <a:latin typeface="Avenir Next Demi Bold"/>
                <a:ea typeface="Avenir Next Demi Bold"/>
                <a:cs typeface="Avenir Next Demi Bold"/>
                <a:sym typeface="Avenir Next Demi Bold"/>
              </a:defRPr>
            </a:pPr>
            <a:r>
              <a:rPr dirty="0"/>
              <a:t>Systems</a:t>
            </a:r>
          </a:p>
        </p:txBody>
      </p:sp>
      <p:pic>
        <p:nvPicPr>
          <p:cNvPr id="7" name="Image" descr="Image">
            <a:extLst>
              <a:ext uri="{FF2B5EF4-FFF2-40B4-BE49-F238E27FC236}">
                <a16:creationId xmlns:a16="http://schemas.microsoft.com/office/drawing/2014/main" id="{D4F0DD7F-F283-625B-AD8D-64EB64CAEF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37" y="4562236"/>
            <a:ext cx="1930095" cy="998221"/>
          </a:xfrm>
          <a:prstGeom prst="rect">
            <a:avLst/>
          </a:prstGeom>
          <a:ln w="12700">
            <a:miter lim="400000"/>
          </a:ln>
          <a:effectLst>
            <a:outerShdw blurRad="25400" dist="25400" dir="5400000" rotWithShape="0">
              <a:srgbClr val="000000">
                <a:alpha val="91982"/>
              </a:srgbClr>
            </a:outerShdw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E045A-E87B-625F-D162-1C9593DE4D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690" y="32433"/>
            <a:ext cx="10077450" cy="984885"/>
          </a:xfrm>
        </p:spPr>
        <p:txBody>
          <a:bodyPr vert="horz" wrap="square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Localizing across orientation is challenging due to </a:t>
            </a:r>
            <a:r>
              <a:rPr lang="en-US" sz="3200" u="sng" dirty="0">
                <a:solidFill>
                  <a:schemeClr val="bg1"/>
                </a:solidFill>
              </a:rPr>
              <a:t>polarization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22200616-7FF5-9E00-34AF-BC90B3FF1079}"/>
              </a:ext>
            </a:extLst>
          </p:cNvPr>
          <p:cNvSpPr txBox="1">
            <a:spLocks/>
          </p:cNvSpPr>
          <p:nvPr/>
        </p:nvSpPr>
        <p:spPr>
          <a:xfrm>
            <a:off x="-690" y="998016"/>
            <a:ext cx="1007745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>
            <a:spAutoFit/>
          </a:bodyPr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Existing portable readers use circularly polarized antennas</a:t>
            </a:r>
            <a:endParaRPr lang="en-US" sz="2800" u="sng" dirty="0">
              <a:solidFill>
                <a:schemeClr val="bg1"/>
              </a:solidFill>
            </a:endParaRPr>
          </a:p>
        </p:txBody>
      </p:sp>
      <p:pic>
        <p:nvPicPr>
          <p:cNvPr id="33" name="Picture 32" descr="A black device with a black screen&#10;&#10;Description automatically generated">
            <a:extLst>
              <a:ext uri="{FF2B5EF4-FFF2-40B4-BE49-F238E27FC236}">
                <a16:creationId xmlns:a16="http://schemas.microsoft.com/office/drawing/2014/main" id="{30BAC4C6-FAF4-D147-D127-E139F06C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7609" flipH="1">
            <a:off x="1339758" y="2104429"/>
            <a:ext cx="3036821" cy="3036821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A363BBE-1678-8556-B4A6-368C8D2F45C1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439587" y="1976747"/>
            <a:ext cx="1570505" cy="835478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564A72F-1E59-316D-529B-F551BB7142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9597" y="195911"/>
            <a:ext cx="7333444" cy="56689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801523-F1DD-0C1B-3D1E-41098532B7CD}"/>
              </a:ext>
            </a:extLst>
          </p:cNvPr>
          <p:cNvCxnSpPr>
            <a:cxnSpLocks/>
          </p:cNvCxnSpPr>
          <p:nvPr/>
        </p:nvCxnSpPr>
        <p:spPr>
          <a:xfrm>
            <a:off x="7401577" y="2475135"/>
            <a:ext cx="608515" cy="1608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068CABBD-32C0-3D8A-F038-740FCC9420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193837" y="5085617"/>
            <a:ext cx="6654918" cy="731159"/>
          </a:xfrm>
        </p:spPr>
        <p:txBody>
          <a:bodyPr vert="horz"/>
          <a:lstStyle/>
          <a:p>
            <a:pPr lvl="0" algn="ctr"/>
            <a:r>
              <a:rPr lang="en-US" sz="2200" dirty="0">
                <a:solidFill>
                  <a:schemeClr val="bg1"/>
                </a:solidFill>
              </a:rPr>
              <a:t>Circular polarization can read tags across orientation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8F3EFC-323C-EF7C-838D-5A7D2A8956BE}"/>
              </a:ext>
            </a:extLst>
          </p:cNvPr>
          <p:cNvGrpSpPr/>
          <p:nvPr/>
        </p:nvGrpSpPr>
        <p:grpSpPr>
          <a:xfrm>
            <a:off x="1789132" y="4867457"/>
            <a:ext cx="444960" cy="548640"/>
            <a:chOff x="4783975" y="3934800"/>
            <a:chExt cx="444960" cy="548640"/>
          </a:xfrm>
        </p:grpSpPr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878D3252-245F-5120-C833-0BCAF57DA39C}"/>
                </a:ext>
              </a:extLst>
            </p:cNvPr>
            <p:cNvSpPr/>
            <p:nvPr/>
          </p:nvSpPr>
          <p:spPr>
            <a:xfrm>
              <a:off x="4783975" y="4242600"/>
              <a:ext cx="170640" cy="240840"/>
            </a:xfrm>
            <a:prstGeom prst="line">
              <a:avLst/>
            </a:prstGeom>
            <a:noFill/>
            <a:ln w="54720" cap="rnd">
              <a:solidFill>
                <a:srgbClr val="89C765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B73103B4-4667-D6C6-A4C5-AC35AE9C0B52}"/>
                </a:ext>
              </a:extLst>
            </p:cNvPr>
            <p:cNvSpPr/>
            <p:nvPr/>
          </p:nvSpPr>
          <p:spPr>
            <a:xfrm flipH="1">
              <a:off x="4954615" y="3934800"/>
              <a:ext cx="274320" cy="548640"/>
            </a:xfrm>
            <a:prstGeom prst="line">
              <a:avLst/>
            </a:prstGeom>
            <a:noFill/>
            <a:ln w="54720" cap="rnd">
              <a:solidFill>
                <a:srgbClr val="89C765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414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E045A-E87B-625F-D162-1C9593DE4D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690" y="32433"/>
            <a:ext cx="10077450" cy="984885"/>
          </a:xfrm>
        </p:spPr>
        <p:txBody>
          <a:bodyPr vert="horz" wrap="square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Localizing across orientation is challenging due to </a:t>
            </a:r>
            <a:r>
              <a:rPr lang="en-US" sz="3200" u="sng" dirty="0">
                <a:solidFill>
                  <a:schemeClr val="bg1"/>
                </a:solidFill>
              </a:rPr>
              <a:t>polarization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22200616-7FF5-9E00-34AF-BC90B3FF1079}"/>
              </a:ext>
            </a:extLst>
          </p:cNvPr>
          <p:cNvSpPr txBox="1">
            <a:spLocks/>
          </p:cNvSpPr>
          <p:nvPr/>
        </p:nvSpPr>
        <p:spPr>
          <a:xfrm>
            <a:off x="-690" y="998016"/>
            <a:ext cx="1007745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>
            <a:spAutoFit/>
          </a:bodyPr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Existing portable readers use circularly polarized antennas</a:t>
            </a:r>
            <a:endParaRPr lang="en-US" sz="2800" u="sng" dirty="0">
              <a:solidFill>
                <a:schemeClr val="bg1"/>
              </a:solidFill>
            </a:endParaRP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068CABBD-32C0-3D8A-F038-740FCC94200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722383" y="1885162"/>
            <a:ext cx="3609653" cy="731159"/>
          </a:xfrm>
        </p:spPr>
        <p:txBody>
          <a:bodyPr vert="horz"/>
          <a:lstStyle/>
          <a:p>
            <a:pPr lvl="0" algn="ctr"/>
            <a:r>
              <a:rPr lang="en-US" sz="2200" dirty="0">
                <a:solidFill>
                  <a:schemeClr val="bg1"/>
                </a:solidFill>
              </a:rPr>
              <a:t>Circular polarization can read tags across orientation</a:t>
            </a:r>
          </a:p>
          <a:p>
            <a:pPr lvl="0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E8F3EFC-323C-EF7C-838D-5A7D2A8956BE}"/>
              </a:ext>
            </a:extLst>
          </p:cNvPr>
          <p:cNvGrpSpPr/>
          <p:nvPr/>
        </p:nvGrpSpPr>
        <p:grpSpPr>
          <a:xfrm>
            <a:off x="277423" y="1885162"/>
            <a:ext cx="444960" cy="548640"/>
            <a:chOff x="4783975" y="3934800"/>
            <a:chExt cx="444960" cy="548640"/>
          </a:xfrm>
        </p:grpSpPr>
        <p:sp>
          <p:nvSpPr>
            <p:cNvPr id="13" name="Straight Connector 12">
              <a:extLst>
                <a:ext uri="{FF2B5EF4-FFF2-40B4-BE49-F238E27FC236}">
                  <a16:creationId xmlns:a16="http://schemas.microsoft.com/office/drawing/2014/main" id="{878D3252-245F-5120-C833-0BCAF57DA39C}"/>
                </a:ext>
              </a:extLst>
            </p:cNvPr>
            <p:cNvSpPr/>
            <p:nvPr/>
          </p:nvSpPr>
          <p:spPr>
            <a:xfrm>
              <a:off x="4783975" y="4242600"/>
              <a:ext cx="170640" cy="240840"/>
            </a:xfrm>
            <a:prstGeom prst="line">
              <a:avLst/>
            </a:prstGeom>
            <a:noFill/>
            <a:ln w="54720" cap="rnd">
              <a:solidFill>
                <a:srgbClr val="89C765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B73103B4-4667-D6C6-A4C5-AC35AE9C0B52}"/>
                </a:ext>
              </a:extLst>
            </p:cNvPr>
            <p:cNvSpPr/>
            <p:nvPr/>
          </p:nvSpPr>
          <p:spPr>
            <a:xfrm flipH="1">
              <a:off x="4954615" y="3934800"/>
              <a:ext cx="274320" cy="548640"/>
            </a:xfrm>
            <a:prstGeom prst="line">
              <a:avLst/>
            </a:prstGeom>
            <a:noFill/>
            <a:ln w="54720" cap="rnd">
              <a:solidFill>
                <a:srgbClr val="89C765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9DAAE55A-D925-7C0A-9507-CF270149DA96}"/>
              </a:ext>
            </a:extLst>
          </p:cNvPr>
          <p:cNvGrpSpPr/>
          <p:nvPr/>
        </p:nvGrpSpPr>
        <p:grpSpPr>
          <a:xfrm>
            <a:off x="266615" y="3718725"/>
            <a:ext cx="4771420" cy="668160"/>
            <a:chOff x="623262" y="4313520"/>
            <a:chExt cx="4771420" cy="668160"/>
          </a:xfrm>
        </p:grpSpPr>
        <p:sp>
          <p:nvSpPr>
            <p:cNvPr id="6" name="Text Placeholder 11">
              <a:extLst>
                <a:ext uri="{FF2B5EF4-FFF2-40B4-BE49-F238E27FC236}">
                  <a16:creationId xmlns:a16="http://schemas.microsoft.com/office/drawing/2014/main" id="{FBF34F64-BCF9-BA9D-61B9-5FA80493239A}"/>
                </a:ext>
              </a:extLst>
            </p:cNvPr>
            <p:cNvSpPr txBox="1">
              <a:spLocks/>
            </p:cNvSpPr>
            <p:nvPr/>
          </p:nvSpPr>
          <p:spPr>
            <a:xfrm>
              <a:off x="1134984" y="4313520"/>
              <a:ext cx="4259698" cy="6681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>
              <a:noAutofit/>
            </a:bodyPr>
            <a:lstStyle>
              <a:lvl1pPr marL="0" marR="0" indent="0" rtl="0" hangingPunct="0">
                <a:spcBef>
                  <a:spcPts val="1414"/>
                </a:spcBef>
                <a:spcAft>
                  <a:spcPts val="0"/>
                </a:spcAft>
                <a:tabLst/>
                <a:defRPr lang="en-US" sz="3200" b="0" i="0" u="none" strike="noStrike" kern="1200" cap="none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Liberation Sans" pitchFamily="1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…but they cannot perform accurate phase-based localization </a:t>
              </a:r>
              <a:r>
                <a:rPr lang="en-US" sz="1600" dirty="0">
                  <a:solidFill>
                    <a:schemeClr val="bg1"/>
                  </a:solidFill>
                </a:rPr>
                <a:t>[ISPN ‘18, </a:t>
              </a:r>
              <a:r>
                <a:rPr lang="en-US" sz="1600" dirty="0" err="1">
                  <a:solidFill>
                    <a:schemeClr val="bg1"/>
                  </a:solidFill>
                </a:rPr>
                <a:t>MobiCom</a:t>
              </a:r>
              <a:r>
                <a:rPr lang="en-US" sz="1600" dirty="0">
                  <a:solidFill>
                    <a:schemeClr val="bg1"/>
                  </a:solidFill>
                </a:rPr>
                <a:t> ‘16</a:t>
              </a:r>
              <a:r>
                <a:rPr lang="en-US" sz="1600">
                  <a:solidFill>
                    <a:schemeClr val="bg1"/>
                  </a:solidFill>
                </a:rPr>
                <a:t>, RFID-TA ’22</a:t>
              </a:r>
              <a:r>
                <a:rPr lang="en-US" sz="1600" dirty="0">
                  <a:solidFill>
                    <a:schemeClr val="bg1"/>
                  </a:solidFill>
                </a:rPr>
                <a:t>]</a:t>
              </a: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6D35C398-737E-7E4B-EDA1-930257F9A0D1}"/>
                </a:ext>
              </a:extLst>
            </p:cNvPr>
            <p:cNvSpPr/>
            <p:nvPr/>
          </p:nvSpPr>
          <p:spPr>
            <a:xfrm>
              <a:off x="623262" y="4419000"/>
              <a:ext cx="365760" cy="457200"/>
            </a:xfrm>
            <a:prstGeom prst="line">
              <a:avLst/>
            </a:prstGeom>
            <a:noFill/>
            <a:ln w="54720" cap="rnd">
              <a:solidFill>
                <a:srgbClr val="F04E4D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7C06A2FC-E843-B781-9419-711030178BC5}"/>
                </a:ext>
              </a:extLst>
            </p:cNvPr>
            <p:cNvSpPr/>
            <p:nvPr/>
          </p:nvSpPr>
          <p:spPr>
            <a:xfrm flipH="1">
              <a:off x="623262" y="4419000"/>
              <a:ext cx="365760" cy="457200"/>
            </a:xfrm>
            <a:prstGeom prst="line">
              <a:avLst/>
            </a:prstGeom>
            <a:noFill/>
            <a:ln w="54720" cap="rnd">
              <a:solidFill>
                <a:srgbClr val="F04E4D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FC8764C6-7CE7-5821-55BE-36715CEC85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6054" y="2047781"/>
            <a:ext cx="4229100" cy="3152775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BE5889A4-7D98-6D7B-2F9C-3B0A9E5CEA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140754" y="1847756"/>
            <a:ext cx="4724400" cy="3352800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0CF9148-F10F-F8AF-82D9-21DD531033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40754" y="1847756"/>
            <a:ext cx="4724400" cy="33528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7D6AFA1-58E8-36E9-8543-1C75A2B40C43}"/>
              </a:ext>
            </a:extLst>
          </p:cNvPr>
          <p:cNvSpPr/>
          <p:nvPr/>
        </p:nvSpPr>
        <p:spPr>
          <a:xfrm>
            <a:off x="5751871" y="2047781"/>
            <a:ext cx="4048156" cy="2339104"/>
          </a:xfrm>
          <a:prstGeom prst="rect">
            <a:avLst/>
          </a:prstGeom>
          <a:solidFill>
            <a:srgbClr val="1C1C1C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686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005E-6 1.91823E-6 L 0.46881 0.00224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0" y="1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625E8A-7387-4C1F-7B61-A88CFDDCE8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13803"/>
            <a:ext cx="10077450" cy="1250280"/>
          </a:xfrm>
        </p:spPr>
        <p:txBody>
          <a:bodyPr vert="horz"/>
          <a:lstStyle/>
          <a:p>
            <a:pPr lvl="0"/>
            <a:r>
              <a:rPr lang="en-US" sz="3200" u="sng" dirty="0">
                <a:solidFill>
                  <a:schemeClr val="bg1"/>
                </a:solidFill>
              </a:rPr>
              <a:t>Solution:</a:t>
            </a:r>
            <a:r>
              <a:rPr lang="en-US" sz="3200" dirty="0">
                <a:solidFill>
                  <a:schemeClr val="bg1"/>
                </a:solidFill>
              </a:rPr>
              <a:t> Introduce Complex-Controlled Polarization to Power and Localize across Orientation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A1EF369-9F5D-E7A0-DBCE-114819A963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511937" y="799604"/>
            <a:ext cx="4572000" cy="3986640"/>
          </a:xfrm>
          <a:prstGeom prst="rect">
            <a:avLst/>
          </a:prstGeom>
          <a:noFill/>
          <a:ln cap="rnd"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D768C72-E69F-C15D-1217-57FCD34CD2B6}"/>
              </a:ext>
            </a:extLst>
          </p:cNvPr>
          <p:cNvGrpSpPr/>
          <p:nvPr/>
        </p:nvGrpSpPr>
        <p:grpSpPr>
          <a:xfrm>
            <a:off x="-63685" y="1032563"/>
            <a:ext cx="5303062" cy="3909120"/>
            <a:chOff x="-63685" y="1032563"/>
            <a:chExt cx="5303062" cy="3909120"/>
          </a:xfrm>
        </p:grpSpPr>
        <p:pic>
          <p:nvPicPr>
            <p:cNvPr id="2" name="Picture 1" descr="A black device with a black screen&#10;&#10;Description automatically generated">
              <a:extLst>
                <a:ext uri="{FF2B5EF4-FFF2-40B4-BE49-F238E27FC236}">
                  <a16:creationId xmlns:a16="http://schemas.microsoft.com/office/drawing/2014/main" id="{AE42FFF7-A06F-472A-ACB0-9C141D7FACE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097609" flipH="1">
              <a:off x="-63685" y="2187589"/>
              <a:ext cx="2094086" cy="2094086"/>
            </a:xfrm>
            <a:prstGeom prst="rect">
              <a:avLst/>
            </a:prstGeom>
          </p:spPr>
        </p:pic>
        <p:pic>
          <p:nvPicPr>
            <p:cNvPr id="4" name="Graphic 3">
              <a:extLst>
                <a:ext uri="{FF2B5EF4-FFF2-40B4-BE49-F238E27FC236}">
                  <a16:creationId xmlns:a16="http://schemas.microsoft.com/office/drawing/2014/main" id="{895FDC55-0665-5EEE-87A6-68B8FE043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82489" y="1032563"/>
              <a:ext cx="5056888" cy="3909120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0B9AD1E-AEA7-EB35-9F13-D092DF6938DF}"/>
              </a:ext>
            </a:extLst>
          </p:cNvPr>
          <p:cNvSpPr txBox="1"/>
          <p:nvPr/>
        </p:nvSpPr>
        <p:spPr>
          <a:xfrm>
            <a:off x="4565514" y="4634106"/>
            <a:ext cx="229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Linearly Polarized Antenna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pic>
        <p:nvPicPr>
          <p:cNvPr id="16" name="Graphic 15">
            <a:extLst>
              <a:ext uri="{FF2B5EF4-FFF2-40B4-BE49-F238E27FC236}">
                <a16:creationId xmlns:a16="http://schemas.microsoft.com/office/drawing/2014/main" id="{6B01976F-EA41-0AED-6D95-9E32BC9C3D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494353" y="650136"/>
            <a:ext cx="4781124" cy="4163028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2A1460D3-AFDB-87FA-7931-5A18A495F3E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23034" y="787674"/>
            <a:ext cx="4572000" cy="398094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D8062CB-33DB-AF15-32A2-EDE0CB253AF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547665" y="770047"/>
            <a:ext cx="4572000" cy="3980943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F7BB4B4-51E0-24C6-2384-2391973834D9}"/>
              </a:ext>
            </a:extLst>
          </p:cNvPr>
          <p:cNvCxnSpPr>
            <a:cxnSpLocks/>
          </p:cNvCxnSpPr>
          <p:nvPr/>
        </p:nvCxnSpPr>
        <p:spPr>
          <a:xfrm flipV="1">
            <a:off x="5523034" y="2217242"/>
            <a:ext cx="3710593" cy="21412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981EFF0-B0FE-3DF5-C3B6-E3EE3F4B752C}"/>
              </a:ext>
            </a:extLst>
          </p:cNvPr>
          <p:cNvSpPr txBox="1"/>
          <p:nvPr/>
        </p:nvSpPr>
        <p:spPr>
          <a:xfrm>
            <a:off x="203143" y="1527581"/>
            <a:ext cx="229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Recall: Circularly Polarized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625E8A-7387-4C1F-7B61-A88CFDDCE8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13803"/>
            <a:ext cx="10077450" cy="1250280"/>
          </a:xfrm>
        </p:spPr>
        <p:txBody>
          <a:bodyPr vert="horz"/>
          <a:lstStyle/>
          <a:p>
            <a:pPr lvl="0"/>
            <a:r>
              <a:rPr lang="en-US" sz="3200" u="sng" dirty="0">
                <a:solidFill>
                  <a:schemeClr val="bg1"/>
                </a:solidFill>
              </a:rPr>
              <a:t>Solution:</a:t>
            </a:r>
            <a:r>
              <a:rPr lang="en-US" sz="3200" dirty="0">
                <a:solidFill>
                  <a:schemeClr val="bg1"/>
                </a:solidFill>
              </a:rPr>
              <a:t> Introduce Complex-Controlled Polarization to Power and Localize across Orientation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A1EF369-9F5D-E7A0-DBCE-114819A963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480916" y="553330"/>
            <a:ext cx="4572000" cy="3986640"/>
          </a:xfrm>
          <a:prstGeom prst="rect">
            <a:avLst/>
          </a:prstGeom>
          <a:noFill/>
          <a:ln cap="rnd">
            <a:noFill/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4E60E242-0914-C691-1129-78A491374FDC}"/>
              </a:ext>
            </a:extLst>
          </p:cNvPr>
          <p:cNvGrpSpPr/>
          <p:nvPr/>
        </p:nvGrpSpPr>
        <p:grpSpPr>
          <a:xfrm>
            <a:off x="2478795" y="3161476"/>
            <a:ext cx="1002121" cy="550366"/>
            <a:chOff x="3400942" y="2619037"/>
            <a:chExt cx="1002121" cy="550366"/>
          </a:xfrm>
        </p:grpSpPr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15425D2A-7E66-A024-A8CB-9A3024E0BE9A}"/>
                </a:ext>
              </a:extLst>
            </p:cNvPr>
            <p:cNvCxnSpPr>
              <a:cxnSpLocks/>
            </p:cNvCxnSpPr>
            <p:nvPr/>
          </p:nvCxnSpPr>
          <p:spPr>
            <a:xfrm>
              <a:off x="3766088" y="2834481"/>
              <a:ext cx="636975" cy="334922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4B9858-EB88-8777-6B40-D5304BBC1868}"/>
                </a:ext>
              </a:extLst>
            </p:cNvPr>
            <p:cNvSpPr txBox="1"/>
            <p:nvPr/>
          </p:nvSpPr>
          <p:spPr>
            <a:xfrm>
              <a:off x="3400942" y="2619037"/>
              <a:ext cx="4299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C</a:t>
              </a:r>
              <a:r>
                <a:rPr lang="en-US" sz="2200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3C7141-9B6E-7A36-88BE-B58A2EB872C5}"/>
              </a:ext>
            </a:extLst>
          </p:cNvPr>
          <p:cNvGrpSpPr/>
          <p:nvPr/>
        </p:nvGrpSpPr>
        <p:grpSpPr>
          <a:xfrm>
            <a:off x="3140689" y="4337337"/>
            <a:ext cx="701854" cy="970455"/>
            <a:chOff x="4062836" y="3794898"/>
            <a:chExt cx="701854" cy="970455"/>
          </a:xfrm>
        </p:grpSpPr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0DB8AAD-115A-7ACA-4DA1-C88BEC4A409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200685" y="3817501"/>
              <a:ext cx="586608" cy="541402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CED37A-B772-D815-6323-6ED2DF62FBC1}"/>
                </a:ext>
              </a:extLst>
            </p:cNvPr>
            <p:cNvSpPr txBox="1"/>
            <p:nvPr/>
          </p:nvSpPr>
          <p:spPr>
            <a:xfrm>
              <a:off x="4062836" y="4334466"/>
              <a:ext cx="4299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C</a:t>
              </a:r>
              <a:r>
                <a:rPr lang="en-US" sz="22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055F6D-3BEA-9669-452A-68EF7A405AC6}"/>
              </a:ext>
            </a:extLst>
          </p:cNvPr>
          <p:cNvGrpSpPr/>
          <p:nvPr/>
        </p:nvGrpSpPr>
        <p:grpSpPr>
          <a:xfrm>
            <a:off x="361953" y="3464753"/>
            <a:ext cx="2772256" cy="1547968"/>
            <a:chOff x="1284100" y="3001942"/>
            <a:chExt cx="2772256" cy="154796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060ED8-8F91-0821-BF63-C3318E9D5D0D}"/>
                </a:ext>
              </a:extLst>
            </p:cNvPr>
            <p:cNvCxnSpPr/>
            <p:nvPr/>
          </p:nvCxnSpPr>
          <p:spPr>
            <a:xfrm flipV="1">
              <a:off x="2479729" y="3001942"/>
              <a:ext cx="921213" cy="57816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C7C34FE-4DE1-D1CC-A3B0-598AAFF51DC9}"/>
                </a:ext>
              </a:extLst>
            </p:cNvPr>
            <p:cNvCxnSpPr>
              <a:cxnSpLocks/>
            </p:cNvCxnSpPr>
            <p:nvPr/>
          </p:nvCxnSpPr>
          <p:spPr>
            <a:xfrm>
              <a:off x="2479729" y="3580108"/>
              <a:ext cx="1576627" cy="96980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4FDD9F-A107-EDDD-73D0-8BB9244557B4}"/>
                </a:ext>
              </a:extLst>
            </p:cNvPr>
            <p:cNvSpPr txBox="1"/>
            <p:nvPr/>
          </p:nvSpPr>
          <p:spPr>
            <a:xfrm>
              <a:off x="1284100" y="3169403"/>
              <a:ext cx="1244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Complex </a:t>
              </a:r>
            </a:p>
            <a:p>
              <a:r>
                <a:rPr lang="en-US" sz="2200" dirty="0">
                  <a:solidFill>
                    <a:schemeClr val="bg1"/>
                  </a:solidFill>
                </a:rPr>
                <a:t>Numbers</a:t>
              </a:r>
              <a:endParaRPr lang="en-US" sz="2200" baseline="-25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D458D99E-D28E-F5B3-94E2-3ABC57B93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0916" y="556258"/>
            <a:ext cx="4572000" cy="39809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1D1FD5E-C30A-AB74-27CD-B35E8A7A1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30178" y="526385"/>
            <a:ext cx="4572000" cy="3980943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31035607-99B6-0B86-A247-FC80A3D9B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480915" y="271673"/>
            <a:ext cx="4918707" cy="4282829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692EE6ED-7855-661A-46FC-F0CB5C2DFB8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505547" y="536720"/>
            <a:ext cx="4572000" cy="398094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59AEADEC-33C1-0FCA-161F-6D49600F2EB7}"/>
              </a:ext>
            </a:extLst>
          </p:cNvPr>
          <p:cNvSpPr txBox="1"/>
          <p:nvPr/>
        </p:nvSpPr>
        <p:spPr>
          <a:xfrm>
            <a:off x="3577095" y="4877113"/>
            <a:ext cx="166128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accent1"/>
                </a:solidFill>
              </a:rPr>
              <a:t>(Shift by 90°)</a:t>
            </a:r>
            <a:endParaRPr lang="en-US" sz="2200" baseline="-25000" dirty="0">
              <a:solidFill>
                <a:schemeClr val="accent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AB15A2E-EDC8-176C-6AA0-C8C6679A3846}"/>
              </a:ext>
            </a:extLst>
          </p:cNvPr>
          <p:cNvCxnSpPr>
            <a:cxnSpLocks/>
          </p:cNvCxnSpPr>
          <p:nvPr/>
        </p:nvCxnSpPr>
        <p:spPr>
          <a:xfrm flipV="1">
            <a:off x="3505547" y="1973580"/>
            <a:ext cx="3710593" cy="21412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F260B8C-03C7-53C1-0B32-E52867A8EED1}"/>
              </a:ext>
            </a:extLst>
          </p:cNvPr>
          <p:cNvSpPr txBox="1"/>
          <p:nvPr/>
        </p:nvSpPr>
        <p:spPr>
          <a:xfrm>
            <a:off x="2561241" y="4541535"/>
            <a:ext cx="229500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Linearly Polarized Antenna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662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625E8A-7387-4C1F-7B61-A88CFDDCE8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13803"/>
            <a:ext cx="10077450" cy="1250280"/>
          </a:xfrm>
        </p:spPr>
        <p:txBody>
          <a:bodyPr vert="horz"/>
          <a:lstStyle/>
          <a:p>
            <a:pPr lvl="0"/>
            <a:r>
              <a:rPr lang="en-US" sz="3200" u="sng" dirty="0">
                <a:solidFill>
                  <a:schemeClr val="bg1"/>
                </a:solidFill>
              </a:rPr>
              <a:t>Solution:</a:t>
            </a:r>
            <a:r>
              <a:rPr lang="en-US" sz="3200" dirty="0">
                <a:solidFill>
                  <a:schemeClr val="bg1"/>
                </a:solidFill>
              </a:rPr>
              <a:t> Introduce Complex-Controlled Polarization to Power and Localize across Orientation</a:t>
            </a:r>
            <a:br>
              <a:rPr lang="en-US" sz="3200" dirty="0">
                <a:solidFill>
                  <a:schemeClr val="bg1"/>
                </a:solidFill>
              </a:rPr>
            </a:br>
            <a:endParaRPr lang="en-US" sz="3200" dirty="0">
              <a:solidFill>
                <a:schemeClr val="bg1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2A1EF369-9F5D-E7A0-DBCE-114819A9637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3480916" y="553330"/>
            <a:ext cx="4572000" cy="3986640"/>
          </a:xfrm>
          <a:prstGeom prst="rect">
            <a:avLst/>
          </a:prstGeom>
          <a:noFill/>
          <a:ln cap="rnd">
            <a:noFill/>
          </a:ln>
        </p:spPr>
      </p:pic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CD46325-F6FA-BC64-AE17-BC00ACA1AF48}"/>
              </a:ext>
            </a:extLst>
          </p:cNvPr>
          <p:cNvCxnSpPr>
            <a:cxnSpLocks/>
          </p:cNvCxnSpPr>
          <p:nvPr/>
        </p:nvCxnSpPr>
        <p:spPr>
          <a:xfrm flipH="1">
            <a:off x="4432973" y="3228494"/>
            <a:ext cx="580287" cy="758374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60E242-0914-C691-1129-78A491374FDC}"/>
              </a:ext>
            </a:extLst>
          </p:cNvPr>
          <p:cNvGrpSpPr/>
          <p:nvPr/>
        </p:nvGrpSpPr>
        <p:grpSpPr>
          <a:xfrm>
            <a:off x="2478795" y="3161476"/>
            <a:ext cx="1002121" cy="550366"/>
            <a:chOff x="3400942" y="2619037"/>
            <a:chExt cx="1002121" cy="550366"/>
          </a:xfrm>
        </p:grpSpPr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15425D2A-7E66-A024-A8CB-9A3024E0BE9A}"/>
                </a:ext>
              </a:extLst>
            </p:cNvPr>
            <p:cNvCxnSpPr>
              <a:cxnSpLocks/>
            </p:cNvCxnSpPr>
            <p:nvPr/>
          </p:nvCxnSpPr>
          <p:spPr>
            <a:xfrm>
              <a:off x="3766088" y="2834481"/>
              <a:ext cx="636975" cy="334922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4B9858-EB88-8777-6B40-D5304BBC1868}"/>
                </a:ext>
              </a:extLst>
            </p:cNvPr>
            <p:cNvSpPr txBox="1"/>
            <p:nvPr/>
          </p:nvSpPr>
          <p:spPr>
            <a:xfrm>
              <a:off x="3400942" y="2619037"/>
              <a:ext cx="4299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C</a:t>
              </a:r>
              <a:r>
                <a:rPr lang="en-US" sz="2200" baseline="-25000" dirty="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3C7141-9B6E-7A36-88BE-B58A2EB872C5}"/>
              </a:ext>
            </a:extLst>
          </p:cNvPr>
          <p:cNvGrpSpPr/>
          <p:nvPr/>
        </p:nvGrpSpPr>
        <p:grpSpPr>
          <a:xfrm>
            <a:off x="3140689" y="4337337"/>
            <a:ext cx="701854" cy="970455"/>
            <a:chOff x="4062836" y="3794898"/>
            <a:chExt cx="701854" cy="970455"/>
          </a:xfrm>
        </p:grpSpPr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0DB8AAD-115A-7ACA-4DA1-C88BEC4A409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200685" y="3817501"/>
              <a:ext cx="586608" cy="541402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CED37A-B772-D815-6323-6ED2DF62FBC1}"/>
                </a:ext>
              </a:extLst>
            </p:cNvPr>
            <p:cNvSpPr txBox="1"/>
            <p:nvPr/>
          </p:nvSpPr>
          <p:spPr>
            <a:xfrm>
              <a:off x="4062836" y="4334466"/>
              <a:ext cx="429926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C</a:t>
              </a:r>
              <a:r>
                <a:rPr lang="en-US" sz="2200" baseline="-25000" dirty="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4055F6D-3BEA-9669-452A-68EF7A405AC6}"/>
              </a:ext>
            </a:extLst>
          </p:cNvPr>
          <p:cNvGrpSpPr/>
          <p:nvPr/>
        </p:nvGrpSpPr>
        <p:grpSpPr>
          <a:xfrm>
            <a:off x="361953" y="3464753"/>
            <a:ext cx="2772256" cy="1547968"/>
            <a:chOff x="1284100" y="3001942"/>
            <a:chExt cx="2772256" cy="154796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A060ED8-8F91-0821-BF63-C3318E9D5D0D}"/>
                </a:ext>
              </a:extLst>
            </p:cNvPr>
            <p:cNvCxnSpPr/>
            <p:nvPr/>
          </p:nvCxnSpPr>
          <p:spPr>
            <a:xfrm flipV="1">
              <a:off x="2479729" y="3001942"/>
              <a:ext cx="921213" cy="578166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6C7C34FE-4DE1-D1CC-A3B0-598AAFF51DC9}"/>
                </a:ext>
              </a:extLst>
            </p:cNvPr>
            <p:cNvCxnSpPr>
              <a:cxnSpLocks/>
            </p:cNvCxnSpPr>
            <p:nvPr/>
          </p:nvCxnSpPr>
          <p:spPr>
            <a:xfrm>
              <a:off x="2479729" y="3580108"/>
              <a:ext cx="1576627" cy="969802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B4FDD9F-A107-EDDD-73D0-8BB9244557B4}"/>
                </a:ext>
              </a:extLst>
            </p:cNvPr>
            <p:cNvSpPr txBox="1"/>
            <p:nvPr/>
          </p:nvSpPr>
          <p:spPr>
            <a:xfrm>
              <a:off x="1284100" y="3169403"/>
              <a:ext cx="1244764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Complex </a:t>
              </a:r>
            </a:p>
            <a:p>
              <a:r>
                <a:rPr lang="en-US" sz="2200" dirty="0">
                  <a:solidFill>
                    <a:schemeClr val="bg1"/>
                  </a:solidFill>
                </a:rPr>
                <a:t>Numbers</a:t>
              </a:r>
              <a:endParaRPr lang="en-US" sz="220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7739036-22B3-E690-20A4-C9EDD7AB6CE4}"/>
              </a:ext>
            </a:extLst>
          </p:cNvPr>
          <p:cNvCxnSpPr>
            <a:cxnSpLocks/>
          </p:cNvCxnSpPr>
          <p:nvPr/>
        </p:nvCxnSpPr>
        <p:spPr>
          <a:xfrm flipH="1">
            <a:off x="5751144" y="2520449"/>
            <a:ext cx="506888" cy="689975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Graphic 26">
            <a:extLst>
              <a:ext uri="{FF2B5EF4-FFF2-40B4-BE49-F238E27FC236}">
                <a16:creationId xmlns:a16="http://schemas.microsoft.com/office/drawing/2014/main" id="{D458D99E-D28E-F5B3-94E2-3ABC57B934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480916" y="556258"/>
            <a:ext cx="4572000" cy="3980943"/>
          </a:xfrm>
          <a:prstGeom prst="rect">
            <a:avLst/>
          </a:prstGeom>
        </p:spPr>
      </p:pic>
      <p:pic>
        <p:nvPicPr>
          <p:cNvPr id="29" name="Graphic 28">
            <a:extLst>
              <a:ext uri="{FF2B5EF4-FFF2-40B4-BE49-F238E27FC236}">
                <a16:creationId xmlns:a16="http://schemas.microsoft.com/office/drawing/2014/main" id="{41D1FD5E-C30A-AB74-27CD-B35E8A7A1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30178" y="526385"/>
            <a:ext cx="4572000" cy="3980943"/>
          </a:xfrm>
          <a:prstGeom prst="rect">
            <a:avLst/>
          </a:prstGeom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86D5D62A-7045-5F00-DF95-B422F1B7A4CB}"/>
              </a:ext>
            </a:extLst>
          </p:cNvPr>
          <p:cNvCxnSpPr>
            <a:cxnSpLocks/>
          </p:cNvCxnSpPr>
          <p:nvPr/>
        </p:nvCxnSpPr>
        <p:spPr>
          <a:xfrm>
            <a:off x="5968047" y="2690408"/>
            <a:ext cx="681797" cy="1055943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0D1F185-2E55-33BA-B204-3672F5BA395A}"/>
              </a:ext>
            </a:extLst>
          </p:cNvPr>
          <p:cNvCxnSpPr>
            <a:cxnSpLocks/>
          </p:cNvCxnSpPr>
          <p:nvPr/>
        </p:nvCxnSpPr>
        <p:spPr>
          <a:xfrm>
            <a:off x="4723275" y="3398453"/>
            <a:ext cx="632499" cy="998179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AD1D60BE-B1B0-03C5-5CA7-5D259BA9860B}"/>
              </a:ext>
            </a:extLst>
          </p:cNvPr>
          <p:cNvCxnSpPr>
            <a:cxnSpLocks/>
          </p:cNvCxnSpPr>
          <p:nvPr/>
        </p:nvCxnSpPr>
        <p:spPr>
          <a:xfrm flipH="1">
            <a:off x="6153205" y="2576600"/>
            <a:ext cx="31365" cy="1169751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D108AF0-1A28-D000-3A13-CF5BE8D92FAF}"/>
              </a:ext>
            </a:extLst>
          </p:cNvPr>
          <p:cNvCxnSpPr>
            <a:cxnSpLocks/>
          </p:cNvCxnSpPr>
          <p:nvPr/>
        </p:nvCxnSpPr>
        <p:spPr>
          <a:xfrm flipH="1">
            <a:off x="4823603" y="3337577"/>
            <a:ext cx="31365" cy="1169751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Graphic 32">
            <a:extLst>
              <a:ext uri="{FF2B5EF4-FFF2-40B4-BE49-F238E27FC236}">
                <a16:creationId xmlns:a16="http://schemas.microsoft.com/office/drawing/2014/main" id="{31035607-99B6-0B86-A247-FC80A3D9B2B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792455" y="96927"/>
            <a:ext cx="4918707" cy="4282829"/>
          </a:xfrm>
          <a:prstGeom prst="rect">
            <a:avLst/>
          </a:prstGeom>
        </p:spPr>
      </p:pic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4017C1AC-9E9D-EA27-2379-790D77EB89C5}"/>
              </a:ext>
            </a:extLst>
          </p:cNvPr>
          <p:cNvCxnSpPr>
            <a:cxnSpLocks/>
          </p:cNvCxnSpPr>
          <p:nvPr/>
        </p:nvCxnSpPr>
        <p:spPr>
          <a:xfrm flipV="1">
            <a:off x="3505547" y="1973580"/>
            <a:ext cx="3710593" cy="214122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B074C0A0-1178-B2D0-A003-79B99FD12E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/>
        </p:blipFill>
        <p:spPr>
          <a:xfrm>
            <a:off x="2925394" y="902426"/>
            <a:ext cx="3931920" cy="4479650"/>
          </a:xfrm>
          <a:prstGeom prst="rect">
            <a:avLst/>
          </a:prstGeom>
        </p:spPr>
      </p:pic>
      <p:grpSp>
        <p:nvGrpSpPr>
          <p:cNvPr id="71" name="Group 70">
            <a:extLst>
              <a:ext uri="{FF2B5EF4-FFF2-40B4-BE49-F238E27FC236}">
                <a16:creationId xmlns:a16="http://schemas.microsoft.com/office/drawing/2014/main" id="{71F84E66-5227-F2B1-4377-FDB72CB60DF1}"/>
              </a:ext>
            </a:extLst>
          </p:cNvPr>
          <p:cNvGrpSpPr/>
          <p:nvPr/>
        </p:nvGrpSpPr>
        <p:grpSpPr>
          <a:xfrm>
            <a:off x="4259244" y="1984522"/>
            <a:ext cx="2194880" cy="1176954"/>
            <a:chOff x="4259244" y="1984522"/>
            <a:chExt cx="2194880" cy="1176954"/>
          </a:xfrm>
        </p:grpSpPr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4E9CFD98-5A3E-1C18-6D67-F5616AC2EFC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574497" y="1984522"/>
              <a:ext cx="879627" cy="414544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D385601E-FFD9-89DD-9F05-FE2F7DE562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59244" y="2746932"/>
              <a:ext cx="879627" cy="414544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A6C732AC-1B15-D1AB-29A7-9059360508E3}"/>
              </a:ext>
            </a:extLst>
          </p:cNvPr>
          <p:cNvGrpSpPr/>
          <p:nvPr/>
        </p:nvGrpSpPr>
        <p:grpSpPr>
          <a:xfrm>
            <a:off x="4432973" y="1289207"/>
            <a:ext cx="2267366" cy="1761573"/>
            <a:chOff x="4432973" y="1289207"/>
            <a:chExt cx="2267366" cy="1761573"/>
          </a:xfrm>
        </p:grpSpPr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8DDC785-31E5-FE25-AB3B-D532D5ADE4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98959" y="1289207"/>
              <a:ext cx="901380" cy="984669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E66C5178-0769-8CD0-45CE-EDC69BA6668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432973" y="2154784"/>
              <a:ext cx="898194" cy="895996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692EE6ED-7855-661A-46FC-F0CB5C2DFB8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3505547" y="536720"/>
            <a:ext cx="4572000" cy="3980943"/>
          </a:xfrm>
          <a:prstGeom prst="rect">
            <a:avLst/>
          </a:prstGeom>
        </p:spPr>
      </p:pic>
      <p:grpSp>
        <p:nvGrpSpPr>
          <p:cNvPr id="70" name="Group 69">
            <a:extLst>
              <a:ext uri="{FF2B5EF4-FFF2-40B4-BE49-F238E27FC236}">
                <a16:creationId xmlns:a16="http://schemas.microsoft.com/office/drawing/2014/main" id="{4BFEE612-820C-B568-74DF-DC081F914826}"/>
              </a:ext>
            </a:extLst>
          </p:cNvPr>
          <p:cNvGrpSpPr/>
          <p:nvPr/>
        </p:nvGrpSpPr>
        <p:grpSpPr>
          <a:xfrm>
            <a:off x="4259244" y="1839191"/>
            <a:ext cx="2422755" cy="1991743"/>
            <a:chOff x="4259244" y="1839191"/>
            <a:chExt cx="2422755" cy="1991743"/>
          </a:xfrm>
        </p:grpSpPr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2785FB0-4AC4-A9E6-5754-05A527D24E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59244" y="2584938"/>
              <a:ext cx="0" cy="1096725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8162F78-5F63-5853-BFFC-557C5ADD23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14253" y="2780881"/>
              <a:ext cx="235622" cy="811482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0EC6CB8-2B74-EC3A-1112-9D4F2D0E53B5}"/>
                </a:ext>
              </a:extLst>
            </p:cNvPr>
            <p:cNvCxnSpPr>
              <a:cxnSpLocks/>
            </p:cNvCxnSpPr>
            <p:nvPr/>
          </p:nvCxnSpPr>
          <p:spPr>
            <a:xfrm>
              <a:off x="4596348" y="3464753"/>
              <a:ext cx="749375" cy="366181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AA1C546-1D54-E0DA-57B5-CABE6566A24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80637" y="1839191"/>
              <a:ext cx="0" cy="1145923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153A486-C2F0-4A56-DA0B-AC1519B99BA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658981" y="2036118"/>
              <a:ext cx="241631" cy="828138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70F2E359-ABF6-743C-A13B-3675A76BB8AD}"/>
                </a:ext>
              </a:extLst>
            </p:cNvPr>
            <p:cNvCxnSpPr>
              <a:cxnSpLocks/>
            </p:cNvCxnSpPr>
            <p:nvPr/>
          </p:nvCxnSpPr>
          <p:spPr>
            <a:xfrm>
              <a:off x="5798959" y="2791693"/>
              <a:ext cx="883040" cy="397804"/>
            </a:xfrm>
            <a:prstGeom prst="straightConnector1">
              <a:avLst/>
            </a:prstGeom>
            <a:ln w="19050">
              <a:solidFill>
                <a:schemeClr val="accent4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613BA0EF-0B0F-0E13-813A-09D1F558FA01}"/>
              </a:ext>
            </a:extLst>
          </p:cNvPr>
          <p:cNvCxnSpPr>
            <a:cxnSpLocks/>
          </p:cNvCxnSpPr>
          <p:nvPr/>
        </p:nvCxnSpPr>
        <p:spPr>
          <a:xfrm flipV="1">
            <a:off x="6856978" y="1021080"/>
            <a:ext cx="336" cy="1133704"/>
          </a:xfrm>
          <a:prstGeom prst="straightConnector1">
            <a:avLst/>
          </a:prstGeom>
          <a:ln w="1905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13518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7E148F96-287A-1FF7-D43C-4BB88BA7C5BC}"/>
              </a:ext>
            </a:extLst>
          </p:cNvPr>
          <p:cNvSpPr txBox="1">
            <a:spLocks/>
          </p:cNvSpPr>
          <p:nvPr/>
        </p:nvSpPr>
        <p:spPr>
          <a:xfrm>
            <a:off x="0" y="113803"/>
            <a:ext cx="10077450" cy="1250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Complex-controlled polarization also enables generating arbitrary linear polarization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38CD455-6B5E-A254-0670-4282E65CB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87561" y="735808"/>
            <a:ext cx="4703165" cy="409515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C2D8723-94DC-C85B-B029-E0AB8AB9C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90710" y="738551"/>
            <a:ext cx="4700016" cy="4092408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1F91827-3B21-9F56-09CC-A07CA069E6D3}"/>
              </a:ext>
            </a:extLst>
          </p:cNvPr>
          <p:cNvGrpSpPr/>
          <p:nvPr/>
        </p:nvGrpSpPr>
        <p:grpSpPr>
          <a:xfrm>
            <a:off x="1958431" y="3367666"/>
            <a:ext cx="929130" cy="550366"/>
            <a:chOff x="3473933" y="2619037"/>
            <a:chExt cx="929130" cy="550366"/>
          </a:xfrm>
        </p:grpSpPr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086A42E4-858C-127A-6249-B00E2125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766088" y="2834481"/>
              <a:ext cx="636975" cy="334922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CDAF54-78CF-9490-7E44-1DCB26D80797}"/>
                </a:ext>
              </a:extLst>
            </p:cNvPr>
            <p:cNvSpPr txBox="1"/>
            <p:nvPr/>
          </p:nvSpPr>
          <p:spPr>
            <a:xfrm>
              <a:off x="3473933" y="2619037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1</a:t>
              </a:r>
              <a:endParaRPr lang="en-US" sz="22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31A00-24C9-25E1-26A3-220FDD93948F}"/>
              </a:ext>
            </a:extLst>
          </p:cNvPr>
          <p:cNvGrpSpPr/>
          <p:nvPr/>
        </p:nvGrpSpPr>
        <p:grpSpPr>
          <a:xfrm>
            <a:off x="2547334" y="4605519"/>
            <a:ext cx="701854" cy="970455"/>
            <a:chOff x="4062836" y="3794898"/>
            <a:chExt cx="701854" cy="970455"/>
          </a:xfrm>
        </p:grpSpPr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9AB90DF9-5694-3837-3FE4-0E692FAEBB7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200685" y="3817501"/>
              <a:ext cx="586608" cy="541402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11E94F-2638-DD73-1346-65CE929B0A77}"/>
                </a:ext>
              </a:extLst>
            </p:cNvPr>
            <p:cNvSpPr txBox="1"/>
            <p:nvPr/>
          </p:nvSpPr>
          <p:spPr>
            <a:xfrm>
              <a:off x="4062836" y="4334466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0</a:t>
              </a:r>
              <a:endParaRPr lang="en-US" sz="220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9002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2">
            <a:extLst>
              <a:ext uri="{FF2B5EF4-FFF2-40B4-BE49-F238E27FC236}">
                <a16:creationId xmlns:a16="http://schemas.microsoft.com/office/drawing/2014/main" id="{7E148F96-287A-1FF7-D43C-4BB88BA7C5BC}"/>
              </a:ext>
            </a:extLst>
          </p:cNvPr>
          <p:cNvSpPr txBox="1">
            <a:spLocks/>
          </p:cNvSpPr>
          <p:nvPr/>
        </p:nvSpPr>
        <p:spPr>
          <a:xfrm>
            <a:off x="0" y="113803"/>
            <a:ext cx="10077450" cy="125028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/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Complex-controlled polarization also enables generating arbitrary linear polarization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38CD455-6B5E-A254-0670-4282E65CB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874" y="1994110"/>
            <a:ext cx="3132326" cy="2181091"/>
          </a:xfrm>
          <a:prstGeom prst="rect">
            <a:avLst/>
          </a:prstGeom>
        </p:spPr>
      </p:pic>
      <p:pic>
        <p:nvPicPr>
          <p:cNvPr id="22" name="Graphic 21">
            <a:extLst>
              <a:ext uri="{FF2B5EF4-FFF2-40B4-BE49-F238E27FC236}">
                <a16:creationId xmlns:a16="http://schemas.microsoft.com/office/drawing/2014/main" id="{AC2D8723-94DC-C85B-B029-E0AB8AB9C2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5971" y="1995571"/>
            <a:ext cx="3130229" cy="2179631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1F91827-3B21-9F56-09CC-A07CA069E6D3}"/>
              </a:ext>
            </a:extLst>
          </p:cNvPr>
          <p:cNvGrpSpPr/>
          <p:nvPr/>
        </p:nvGrpSpPr>
        <p:grpSpPr>
          <a:xfrm>
            <a:off x="50725" y="3281102"/>
            <a:ext cx="703148" cy="407873"/>
            <a:chOff x="3347292" y="2403594"/>
            <a:chExt cx="1055771" cy="765809"/>
          </a:xfrm>
        </p:grpSpPr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086A42E4-858C-127A-6249-B00E2125D39D}"/>
                </a:ext>
              </a:extLst>
            </p:cNvPr>
            <p:cNvCxnSpPr>
              <a:cxnSpLocks/>
            </p:cNvCxnSpPr>
            <p:nvPr/>
          </p:nvCxnSpPr>
          <p:spPr>
            <a:xfrm>
              <a:off x="3766088" y="2834481"/>
              <a:ext cx="636975" cy="334922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E8CDAF54-78CF-9490-7E44-1DCB26D80797}"/>
                </a:ext>
              </a:extLst>
            </p:cNvPr>
            <p:cNvSpPr txBox="1"/>
            <p:nvPr/>
          </p:nvSpPr>
          <p:spPr>
            <a:xfrm>
              <a:off x="3347292" y="2403594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1</a:t>
              </a:r>
              <a:endParaRPr lang="en-US" sz="22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DF31A00-24C9-25E1-26A3-220FDD93948F}"/>
              </a:ext>
            </a:extLst>
          </p:cNvPr>
          <p:cNvGrpSpPr/>
          <p:nvPr/>
        </p:nvGrpSpPr>
        <p:grpSpPr>
          <a:xfrm>
            <a:off x="467395" y="4055132"/>
            <a:ext cx="527323" cy="518237"/>
            <a:chOff x="3972919" y="3794898"/>
            <a:chExt cx="791771" cy="973025"/>
          </a:xfrm>
        </p:grpSpPr>
        <p:cxnSp>
          <p:nvCxnSpPr>
            <p:cNvPr id="27" name="Connector: Curved 26">
              <a:extLst>
                <a:ext uri="{FF2B5EF4-FFF2-40B4-BE49-F238E27FC236}">
                  <a16:creationId xmlns:a16="http://schemas.microsoft.com/office/drawing/2014/main" id="{9AB90DF9-5694-3837-3FE4-0E692FAEBB79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200685" y="3817501"/>
              <a:ext cx="586608" cy="541402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511E94F-2638-DD73-1346-65CE929B0A77}"/>
                </a:ext>
              </a:extLst>
            </p:cNvPr>
            <p:cNvSpPr txBox="1"/>
            <p:nvPr/>
          </p:nvSpPr>
          <p:spPr>
            <a:xfrm>
              <a:off x="3972919" y="4337036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0</a:t>
              </a:r>
              <a:endParaRPr lang="en-US" sz="220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557A85A0-7005-BE02-C4F0-5474EBC859CE}"/>
              </a:ext>
            </a:extLst>
          </p:cNvPr>
          <p:cNvSpPr txBox="1"/>
          <p:nvPr/>
        </p:nvSpPr>
        <p:spPr>
          <a:xfrm>
            <a:off x="759046" y="5124272"/>
            <a:ext cx="245964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Vertical polarization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8A28FDD3-1E66-4547-ED6F-E24FD7F31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05931" y="940910"/>
            <a:ext cx="3853613" cy="3355426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9064465-7681-B704-2DB6-488938B39429}"/>
              </a:ext>
            </a:extLst>
          </p:cNvPr>
          <p:cNvGrpSpPr/>
          <p:nvPr/>
        </p:nvGrpSpPr>
        <p:grpSpPr>
          <a:xfrm>
            <a:off x="3181071" y="3064209"/>
            <a:ext cx="824860" cy="460945"/>
            <a:chOff x="3397031" y="2530045"/>
            <a:chExt cx="1006031" cy="639356"/>
          </a:xfrm>
        </p:grpSpPr>
        <p:cxnSp>
          <p:nvCxnSpPr>
            <p:cNvPr id="6" name="Connector: Curved 23">
              <a:extLst>
                <a:ext uri="{FF2B5EF4-FFF2-40B4-BE49-F238E27FC236}">
                  <a16:creationId xmlns:a16="http://schemas.microsoft.com/office/drawing/2014/main" id="{A7E563EB-5BF7-6349-109E-E422EFA3AB49}"/>
                </a:ext>
              </a:extLst>
            </p:cNvPr>
            <p:cNvCxnSpPr>
              <a:cxnSpLocks/>
            </p:cNvCxnSpPr>
            <p:nvPr/>
          </p:nvCxnSpPr>
          <p:spPr>
            <a:xfrm>
              <a:off x="3766088" y="2834481"/>
              <a:ext cx="636975" cy="334922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8CC2D1D-4D59-691F-3F95-86F69E7F5E6E}"/>
                </a:ext>
              </a:extLst>
            </p:cNvPr>
            <p:cNvSpPr txBox="1"/>
            <p:nvPr/>
          </p:nvSpPr>
          <p:spPr>
            <a:xfrm>
              <a:off x="3397031" y="2530045"/>
              <a:ext cx="327334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0</a:t>
              </a:r>
              <a:endParaRPr lang="en-US" sz="22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771ABBF3-3DE7-D9CF-ECF2-8D5F1FDB988C}"/>
              </a:ext>
            </a:extLst>
          </p:cNvPr>
          <p:cNvGrpSpPr/>
          <p:nvPr/>
        </p:nvGrpSpPr>
        <p:grpSpPr>
          <a:xfrm>
            <a:off x="3756292" y="4175201"/>
            <a:ext cx="614516" cy="701484"/>
            <a:chOff x="4015203" y="3794898"/>
            <a:chExt cx="749487" cy="972999"/>
          </a:xfrm>
        </p:grpSpPr>
        <p:cxnSp>
          <p:nvCxnSpPr>
            <p:cNvPr id="9" name="Connector: Curved 26">
              <a:extLst>
                <a:ext uri="{FF2B5EF4-FFF2-40B4-BE49-F238E27FC236}">
                  <a16:creationId xmlns:a16="http://schemas.microsoft.com/office/drawing/2014/main" id="{1B6686F2-431B-2DA8-F83D-DAB8953704B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200685" y="3817501"/>
              <a:ext cx="586608" cy="541402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5D72A65-DF8A-4519-EACA-F4131E44FAE2}"/>
                </a:ext>
              </a:extLst>
            </p:cNvPr>
            <p:cNvSpPr txBox="1"/>
            <p:nvPr/>
          </p:nvSpPr>
          <p:spPr>
            <a:xfrm>
              <a:off x="4015203" y="4337010"/>
              <a:ext cx="32733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1</a:t>
              </a:r>
              <a:endParaRPr lang="en-US" sz="2200" baseline="-25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1" name="Graphic 10">
            <a:extLst>
              <a:ext uri="{FF2B5EF4-FFF2-40B4-BE49-F238E27FC236}">
                <a16:creationId xmlns:a16="http://schemas.microsoft.com/office/drawing/2014/main" id="{DD1C2BEF-34F3-5C74-38D2-209EB45B074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05931" y="940909"/>
            <a:ext cx="3853613" cy="33554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C48A8FB-2A69-45C0-8C8A-F15FFB70CE17}"/>
              </a:ext>
            </a:extLst>
          </p:cNvPr>
          <p:cNvSpPr txBox="1"/>
          <p:nvPr/>
        </p:nvSpPr>
        <p:spPr>
          <a:xfrm>
            <a:off x="3744798" y="5124273"/>
            <a:ext cx="277794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Horizontal polarization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CEA5437-E7E4-293B-070F-D0345482D711}"/>
              </a:ext>
            </a:extLst>
          </p:cNvPr>
          <p:cNvGrpSpPr/>
          <p:nvPr/>
        </p:nvGrpSpPr>
        <p:grpSpPr>
          <a:xfrm>
            <a:off x="8996086" y="2619580"/>
            <a:ext cx="638025" cy="1526125"/>
            <a:chOff x="6276960" y="1539360"/>
            <a:chExt cx="1012319" cy="2301120"/>
          </a:xfrm>
        </p:grpSpPr>
        <p:sp>
          <p:nvSpPr>
            <p:cNvPr id="15" name="Freeform: Shape 8">
              <a:extLst>
                <a:ext uri="{FF2B5EF4-FFF2-40B4-BE49-F238E27FC236}">
                  <a16:creationId xmlns:a16="http://schemas.microsoft.com/office/drawing/2014/main" id="{CC6477AA-03DA-CF3D-9CB3-519C7FEA9FE9}"/>
                </a:ext>
              </a:extLst>
            </p:cNvPr>
            <p:cNvSpPr/>
            <p:nvPr/>
          </p:nvSpPr>
          <p:spPr>
            <a:xfrm>
              <a:off x="6557760" y="1539360"/>
              <a:ext cx="731519" cy="2118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1C1C1C"/>
            </a:solidFill>
            <a:ln w="0">
              <a:solidFill>
                <a:srgbClr val="1C1C1C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Freeform: Shape 9">
              <a:extLst>
                <a:ext uri="{FF2B5EF4-FFF2-40B4-BE49-F238E27FC236}">
                  <a16:creationId xmlns:a16="http://schemas.microsoft.com/office/drawing/2014/main" id="{A810B324-A632-DC29-C44C-D9A59F624B3B}"/>
                </a:ext>
              </a:extLst>
            </p:cNvPr>
            <p:cNvSpPr/>
            <p:nvPr/>
          </p:nvSpPr>
          <p:spPr>
            <a:xfrm>
              <a:off x="6276960" y="1793520"/>
              <a:ext cx="357840" cy="20469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1C1C1C"/>
            </a:solidFill>
            <a:ln w="0">
              <a:solidFill>
                <a:srgbClr val="1C1C1C"/>
              </a:solidFill>
              <a:prstDash val="solid"/>
            </a:ln>
          </p:spPr>
          <p:txBody>
            <a:bodyPr vert="horz" wrap="none" lIns="90000" tIns="45000" rIns="90000" bIns="45000" anchor="ctr" anchorCtr="0" compatLnSpc="0">
              <a:no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0CF3F58-7ACA-3A62-7FD5-42BA6EE642B2}"/>
              </a:ext>
            </a:extLst>
          </p:cNvPr>
          <p:cNvGrpSpPr/>
          <p:nvPr/>
        </p:nvGrpSpPr>
        <p:grpSpPr>
          <a:xfrm>
            <a:off x="5700569" y="3417232"/>
            <a:ext cx="1452768" cy="468273"/>
            <a:chOff x="2098034" y="2463332"/>
            <a:chExt cx="2305029" cy="706071"/>
          </a:xfrm>
        </p:grpSpPr>
        <p:cxnSp>
          <p:nvCxnSpPr>
            <p:cNvPr id="18" name="Connector: Curved 10">
              <a:extLst>
                <a:ext uri="{FF2B5EF4-FFF2-40B4-BE49-F238E27FC236}">
                  <a16:creationId xmlns:a16="http://schemas.microsoft.com/office/drawing/2014/main" id="{A9887E5F-F3AE-24CE-EC15-ECE31F07CA02}"/>
                </a:ext>
              </a:extLst>
            </p:cNvPr>
            <p:cNvCxnSpPr>
              <a:cxnSpLocks/>
            </p:cNvCxnSpPr>
            <p:nvPr/>
          </p:nvCxnSpPr>
          <p:spPr>
            <a:xfrm>
              <a:off x="3766088" y="2834481"/>
              <a:ext cx="636975" cy="334922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A98585F-8A49-FA8C-8BAC-A7746E3C584F}"/>
                </a:ext>
              </a:extLst>
            </p:cNvPr>
            <p:cNvSpPr txBox="1"/>
            <p:nvPr/>
          </p:nvSpPr>
          <p:spPr>
            <a:xfrm>
              <a:off x="2098034" y="2463332"/>
              <a:ext cx="1112036" cy="430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cos(30°)</a:t>
              </a:r>
              <a:endParaRPr lang="en-US" sz="220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5D4B5AA-F461-F88D-737E-BC4B22428D99}"/>
              </a:ext>
            </a:extLst>
          </p:cNvPr>
          <p:cNvGrpSpPr/>
          <p:nvPr/>
        </p:nvGrpSpPr>
        <p:grpSpPr>
          <a:xfrm>
            <a:off x="6551933" y="4358388"/>
            <a:ext cx="837617" cy="782350"/>
            <a:chOff x="3435687" y="3794898"/>
            <a:chExt cx="1329003" cy="1179642"/>
          </a:xfrm>
        </p:grpSpPr>
        <p:cxnSp>
          <p:nvCxnSpPr>
            <p:cNvPr id="29" name="Connector: Curved 14">
              <a:extLst>
                <a:ext uri="{FF2B5EF4-FFF2-40B4-BE49-F238E27FC236}">
                  <a16:creationId xmlns:a16="http://schemas.microsoft.com/office/drawing/2014/main" id="{E7A3D280-64E6-595C-3A02-6BA8DCA358D5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200685" y="3817501"/>
              <a:ext cx="586608" cy="541402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EFAA42E-FC3C-7127-7CD3-B4333847C372}"/>
                </a:ext>
              </a:extLst>
            </p:cNvPr>
            <p:cNvSpPr txBox="1"/>
            <p:nvPr/>
          </p:nvSpPr>
          <p:spPr>
            <a:xfrm>
              <a:off x="3435687" y="4317950"/>
              <a:ext cx="1058303" cy="6565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bg1"/>
                  </a:solidFill>
                </a:rPr>
                <a:t>sin(30°)</a:t>
              </a:r>
              <a:endParaRPr lang="en-US" sz="2200" baseline="-25000" dirty="0">
                <a:solidFill>
                  <a:schemeClr val="bg1"/>
                </a:solidFill>
              </a:endParaRPr>
            </a:p>
            <a:p>
              <a:endParaRPr lang="en-US" sz="2200" baseline="-250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31" name="Graphic 30">
            <a:extLst>
              <a:ext uri="{FF2B5EF4-FFF2-40B4-BE49-F238E27FC236}">
                <a16:creationId xmlns:a16="http://schemas.microsoft.com/office/drawing/2014/main" id="{9F657841-5B23-C238-1FF9-3B5C030B52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188753" y="1712973"/>
            <a:ext cx="3117097" cy="2714125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D1C53614-3DE9-6062-83A4-DE0FECA98E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187547" y="1715087"/>
            <a:ext cx="3117097" cy="2714126"/>
          </a:xfrm>
          <a:prstGeom prst="rect">
            <a:avLst/>
          </a:prstGeom>
        </p:spPr>
      </p:pic>
      <p:pic>
        <p:nvPicPr>
          <p:cNvPr id="33" name="Graphic 32">
            <a:extLst>
              <a:ext uri="{FF2B5EF4-FFF2-40B4-BE49-F238E27FC236}">
                <a16:creationId xmlns:a16="http://schemas.microsoft.com/office/drawing/2014/main" id="{F1711950-ABB4-9E97-7E4C-1E6F16554E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87547" y="1715087"/>
            <a:ext cx="3117097" cy="2714126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142E1F95-26D9-80A0-5CA3-060973B32D5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187547" y="1715087"/>
            <a:ext cx="3117097" cy="2714126"/>
          </a:xfrm>
          <a:prstGeom prst="rect">
            <a:avLst/>
          </a:prstGeom>
        </p:spPr>
      </p:pic>
      <p:pic>
        <p:nvPicPr>
          <p:cNvPr id="35" name="Graphic 34">
            <a:extLst>
              <a:ext uri="{FF2B5EF4-FFF2-40B4-BE49-F238E27FC236}">
                <a16:creationId xmlns:a16="http://schemas.microsoft.com/office/drawing/2014/main" id="{5CCBB748-3CA1-B0AA-0153-E2D97DAC09E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187547" y="1715087"/>
            <a:ext cx="3117097" cy="271412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ECDE5250-7A94-E451-B1D0-C8EE382F673F}"/>
              </a:ext>
            </a:extLst>
          </p:cNvPr>
          <p:cNvSpPr txBox="1"/>
          <p:nvPr/>
        </p:nvSpPr>
        <p:spPr>
          <a:xfrm>
            <a:off x="7347947" y="5124273"/>
            <a:ext cx="198233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</a:rPr>
              <a:t>30° polarization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37" name="Freeform: Shape 29">
            <a:extLst>
              <a:ext uri="{FF2B5EF4-FFF2-40B4-BE49-F238E27FC236}">
                <a16:creationId xmlns:a16="http://schemas.microsoft.com/office/drawing/2014/main" id="{E47C4B4B-4132-8EEA-88D2-FF2A95376641}"/>
              </a:ext>
            </a:extLst>
          </p:cNvPr>
          <p:cNvSpPr/>
          <p:nvPr/>
        </p:nvSpPr>
        <p:spPr>
          <a:xfrm>
            <a:off x="0" y="2286000"/>
            <a:ext cx="10076760" cy="111423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9C765"/>
          </a:solidFill>
          <a:ln w="0" cap="rnd">
            <a:solidFill>
              <a:srgbClr val="89C765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3200" dirty="0">
                <a:latin typeface="Liberation Sans"/>
              </a:rPr>
              <a:t>Linearly polarized signals measure consistent phases and enable accurate phase-based localization</a:t>
            </a:r>
          </a:p>
        </p:txBody>
      </p:sp>
    </p:spTree>
    <p:extLst>
      <p:ext uri="{BB962C8B-B14F-4D97-AF65-F5344CB8AC3E}">
        <p14:creationId xmlns:p14="http://schemas.microsoft.com/office/powerpoint/2010/main" val="1735736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DA44-2C20-68C1-6630-50130EF91B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" y="2222497"/>
            <a:ext cx="10077450" cy="984885"/>
          </a:xfrm>
        </p:spPr>
        <p:txBody>
          <a:bodyPr vert="horz" wrap="square">
            <a:spAutoFit/>
          </a:bodyPr>
          <a:lstStyle/>
          <a:p>
            <a:pPr lvl="0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Liberation Sans"/>
              </a:rPr>
              <a:t>Complex-controlled polarization enables generating both </a:t>
            </a:r>
            <a:r>
              <a:rPr lang="en-US" sz="3200" b="0" i="0" strike="noStrike" dirty="0">
                <a:solidFill>
                  <a:schemeClr val="accent1"/>
                </a:solidFill>
                <a:effectLst/>
                <a:latin typeface="Liberation Sans"/>
              </a:rPr>
              <a:t>circularly polarized</a:t>
            </a:r>
            <a:r>
              <a:rPr lang="en-US" sz="3200" b="0" i="0" u="none" strike="noStrike" dirty="0">
                <a:solidFill>
                  <a:schemeClr val="accent1"/>
                </a:solidFill>
                <a:effectLst/>
                <a:latin typeface="Liberation Sans"/>
              </a:rPr>
              <a:t> 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Liberation Sans"/>
              </a:rPr>
              <a:t>and </a:t>
            </a:r>
            <a:r>
              <a:rPr lang="en-US" sz="3200" b="0" i="0" strike="noStrike" dirty="0">
                <a:solidFill>
                  <a:schemeClr val="accent2"/>
                </a:solidFill>
                <a:effectLst/>
                <a:latin typeface="Liberation Sans"/>
              </a:rPr>
              <a:t>linearly polarized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Liberation Sans"/>
              </a:rPr>
              <a:t> signals</a:t>
            </a:r>
            <a:endParaRPr lang="en-US" sz="3200" dirty="0">
              <a:solidFill>
                <a:schemeClr val="bg1"/>
              </a:solidFill>
              <a:latin typeface="Liberation San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64CBEC-2263-A137-5B05-5C2F03147F7E}"/>
              </a:ext>
            </a:extLst>
          </p:cNvPr>
          <p:cNvGrpSpPr/>
          <p:nvPr/>
        </p:nvGrpSpPr>
        <p:grpSpPr>
          <a:xfrm>
            <a:off x="1088859" y="3138407"/>
            <a:ext cx="3781484" cy="1131354"/>
            <a:chOff x="1088859" y="3138407"/>
            <a:chExt cx="3781484" cy="1131354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ECD7F312-DA5A-691A-2080-02D22330A209}"/>
                </a:ext>
              </a:extLst>
            </p:cNvPr>
            <p:cNvCxnSpPr/>
            <p:nvPr/>
          </p:nvCxnSpPr>
          <p:spPr>
            <a:xfrm>
              <a:off x="1139125" y="3138407"/>
              <a:ext cx="3363133" cy="0"/>
            </a:xfrm>
            <a:prstGeom prst="line">
              <a:avLst/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65DF3BFE-4522-001C-5A3D-4643C0A9FC42}"/>
                </a:ext>
              </a:extLst>
            </p:cNvPr>
            <p:cNvCxnSpPr/>
            <p:nvPr/>
          </p:nvCxnSpPr>
          <p:spPr>
            <a:xfrm>
              <a:off x="2789695" y="3138407"/>
              <a:ext cx="0" cy="79041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884572D-530C-B350-8F81-626F6B64AB89}"/>
                </a:ext>
              </a:extLst>
            </p:cNvPr>
            <p:cNvSpPr txBox="1"/>
            <p:nvPr/>
          </p:nvSpPr>
          <p:spPr>
            <a:xfrm>
              <a:off x="1088859" y="3838874"/>
              <a:ext cx="3781484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1"/>
                  </a:solidFill>
                </a:rPr>
                <a:t>Powers tags across orientations</a:t>
              </a:r>
              <a:endParaRPr lang="en-US" sz="2200" baseline="-25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B16BBD9-356A-15C5-867C-56641B09F6F1}"/>
              </a:ext>
            </a:extLst>
          </p:cNvPr>
          <p:cNvGrpSpPr/>
          <p:nvPr/>
        </p:nvGrpSpPr>
        <p:grpSpPr>
          <a:xfrm>
            <a:off x="5131939" y="3138406"/>
            <a:ext cx="3953518" cy="1131355"/>
            <a:chOff x="5131939" y="3138406"/>
            <a:chExt cx="3953518" cy="1131355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BF070D43-D3C3-2D7C-8DAD-6A40E3E9F91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424407" y="3138406"/>
              <a:ext cx="2998922" cy="1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7987A4CE-496B-5500-6F1F-944F5BC92C37}"/>
                </a:ext>
              </a:extLst>
            </p:cNvPr>
            <p:cNvCxnSpPr/>
            <p:nvPr/>
          </p:nvCxnSpPr>
          <p:spPr>
            <a:xfrm>
              <a:off x="6950990" y="3138406"/>
              <a:ext cx="0" cy="790413"/>
            </a:xfrm>
            <a:prstGeom prst="straightConnector1">
              <a:avLst/>
            </a:prstGeom>
            <a:ln w="28575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2101894-628E-7198-B26B-9599881D4670}"/>
                </a:ext>
              </a:extLst>
            </p:cNvPr>
            <p:cNvSpPr txBox="1"/>
            <p:nvPr/>
          </p:nvSpPr>
          <p:spPr>
            <a:xfrm>
              <a:off x="5131939" y="3838874"/>
              <a:ext cx="3953518" cy="4308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200" dirty="0">
                  <a:solidFill>
                    <a:schemeClr val="accent2"/>
                  </a:solidFill>
                </a:rPr>
                <a:t>Localizes tags across orientations</a:t>
              </a:r>
              <a:endParaRPr lang="en-US" sz="2200" baseline="-25000" dirty="0">
                <a:solidFill>
                  <a:schemeClr val="accent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5042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DA44-2C20-68C1-6630-50130EF91B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" y="2222497"/>
            <a:ext cx="10077450" cy="984885"/>
          </a:xfrm>
        </p:spPr>
        <p:txBody>
          <a:bodyPr vert="horz" wrap="square">
            <a:spAutoFit/>
          </a:bodyPr>
          <a:lstStyle/>
          <a:p>
            <a:pPr lvl="0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Liberation Sans"/>
              </a:rPr>
              <a:t>Complex-controlled polarization enables generating both </a:t>
            </a:r>
            <a:r>
              <a:rPr lang="en-US" sz="3200" b="0" i="0" strike="noStrike" dirty="0">
                <a:solidFill>
                  <a:schemeClr val="bg1"/>
                </a:solidFill>
                <a:effectLst/>
                <a:latin typeface="Liberation Sans"/>
              </a:rPr>
              <a:t>circularly polarized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Liberation Sans"/>
              </a:rPr>
              <a:t> and </a:t>
            </a:r>
            <a:r>
              <a:rPr lang="en-US" sz="3200" b="0" i="0" strike="noStrike" dirty="0">
                <a:solidFill>
                  <a:schemeClr val="bg1"/>
                </a:solidFill>
                <a:effectLst/>
                <a:latin typeface="Liberation Sans"/>
              </a:rPr>
              <a:t>linearly polarized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Liberation Sans"/>
              </a:rPr>
              <a:t> signals</a:t>
            </a:r>
            <a:endParaRPr lang="en-US" sz="3200" dirty="0">
              <a:solidFill>
                <a:schemeClr val="bg1"/>
              </a:solidFill>
              <a:latin typeface="Liberation Sans"/>
            </a:endParaRPr>
          </a:p>
        </p:txBody>
      </p:sp>
    </p:spTree>
    <p:extLst>
      <p:ext uri="{BB962C8B-B14F-4D97-AF65-F5344CB8AC3E}">
        <p14:creationId xmlns:p14="http://schemas.microsoft.com/office/powerpoint/2010/main" val="2532041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"/>
    </mc:Choice>
    <mc:Fallback xmlns="">
      <p:transition spd="slow" advTm="1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DA44-2C20-68C1-6630-50130EF91B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147555"/>
            <a:ext cx="10077450" cy="984885"/>
          </a:xfrm>
        </p:spPr>
        <p:txBody>
          <a:bodyPr vert="horz" wrap="square">
            <a:spAutoFit/>
          </a:bodyPr>
          <a:lstStyle/>
          <a:p>
            <a:pPr lvl="0"/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Liberation Sans"/>
              </a:rPr>
              <a:t>Complex-controlled polarization enables generating both </a:t>
            </a:r>
            <a:r>
              <a:rPr lang="en-US" sz="3200" b="0" i="0" strike="noStrike" dirty="0">
                <a:solidFill>
                  <a:schemeClr val="bg1"/>
                </a:solidFill>
                <a:effectLst/>
                <a:latin typeface="Liberation Sans"/>
              </a:rPr>
              <a:t>circularly polarized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Liberation Sans"/>
              </a:rPr>
              <a:t> and </a:t>
            </a:r>
            <a:r>
              <a:rPr lang="en-US" sz="3200" b="0" i="0" strike="noStrike" dirty="0">
                <a:solidFill>
                  <a:schemeClr val="bg1"/>
                </a:solidFill>
                <a:effectLst/>
                <a:latin typeface="Liberation Sans"/>
              </a:rPr>
              <a:t>linearly polarized</a:t>
            </a:r>
            <a:r>
              <a:rPr lang="en-US" sz="3200" b="0" i="0" u="none" strike="noStrike" dirty="0">
                <a:solidFill>
                  <a:schemeClr val="bg1"/>
                </a:solidFill>
                <a:effectLst/>
                <a:latin typeface="Liberation Sans"/>
              </a:rPr>
              <a:t> signals</a:t>
            </a:r>
            <a:endParaRPr lang="en-US" sz="3200" dirty="0">
              <a:solidFill>
                <a:schemeClr val="bg1"/>
              </a:solidFill>
              <a:latin typeface="Liberation San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5E2B3D5-76D5-6BC7-6257-E71F4815AC89}"/>
              </a:ext>
            </a:extLst>
          </p:cNvPr>
          <p:cNvSpPr txBox="1">
            <a:spLocks/>
          </p:cNvSpPr>
          <p:nvPr/>
        </p:nvSpPr>
        <p:spPr>
          <a:xfrm>
            <a:off x="193398" y="3260322"/>
            <a:ext cx="9690653" cy="9848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>
            <a:spAutoFit/>
          </a:bodyPr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  <a:latin typeface="Liberation Sans"/>
              </a:rPr>
              <a:t>But how can we combine circular &amp; linear polarization to efficiently power &amp; localize tags?</a:t>
            </a:r>
          </a:p>
        </p:txBody>
      </p:sp>
    </p:spTree>
    <p:extLst>
      <p:ext uri="{BB962C8B-B14F-4D97-AF65-F5344CB8AC3E}">
        <p14:creationId xmlns:p14="http://schemas.microsoft.com/office/powerpoint/2010/main" val="3728175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8E2AF07-FDC7-F752-02CB-79E105F0C1B5}"/>
              </a:ext>
            </a:extLst>
          </p:cNvPr>
          <p:cNvGrpSpPr/>
          <p:nvPr/>
        </p:nvGrpSpPr>
        <p:grpSpPr>
          <a:xfrm>
            <a:off x="47520" y="1143000"/>
            <a:ext cx="3839400" cy="3972240"/>
            <a:chOff x="47520" y="1143000"/>
            <a:chExt cx="3839400" cy="397224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F6E93C6-D118-2050-3C27-2941A8C727F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</a:blip>
            <a:srcRect r="16962"/>
            <a:stretch>
              <a:fillRect/>
            </a:stretch>
          </p:blipFill>
          <p:spPr>
            <a:xfrm>
              <a:off x="47520" y="1646640"/>
              <a:ext cx="3839400" cy="3468600"/>
            </a:xfrm>
            <a:prstGeom prst="rect">
              <a:avLst/>
            </a:prstGeom>
            <a:noFill/>
            <a:ln cap="rnd">
              <a:noFill/>
            </a:ln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9BCC737-58AA-DC7E-379E-8C1C7325E974}"/>
                </a:ext>
              </a:extLst>
            </p:cNvPr>
            <p:cNvSpPr txBox="1"/>
            <p:nvPr/>
          </p:nvSpPr>
          <p:spPr>
            <a:xfrm>
              <a:off x="1582560" y="1143000"/>
              <a:ext cx="1064775" cy="356336"/>
            </a:xfrm>
            <a:prstGeom prst="rect">
              <a:avLst/>
            </a:prstGeom>
            <a:noFill/>
            <a:ln cap="rnd"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Retail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D3BD0CF-769D-2EBD-DFEA-C10FDD22DD93}"/>
              </a:ext>
            </a:extLst>
          </p:cNvPr>
          <p:cNvGrpSpPr/>
          <p:nvPr/>
        </p:nvGrpSpPr>
        <p:grpSpPr>
          <a:xfrm>
            <a:off x="3997080" y="1143000"/>
            <a:ext cx="2336760" cy="3970080"/>
            <a:chOff x="3997080" y="1143000"/>
            <a:chExt cx="2336760" cy="397008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F218767-C3DE-128E-4CFC-E0B125AFD0E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</a:blip>
            <a:srcRect l="32002" r="30240"/>
            <a:stretch>
              <a:fillRect/>
            </a:stretch>
          </p:blipFill>
          <p:spPr>
            <a:xfrm>
              <a:off x="3997080" y="1631160"/>
              <a:ext cx="2336760" cy="3481920"/>
            </a:xfrm>
            <a:prstGeom prst="rect">
              <a:avLst/>
            </a:prstGeom>
            <a:noFill/>
            <a:ln cap="rnd">
              <a:noFill/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DF1028-E306-F2A1-33C5-CD287A7BDB04}"/>
                </a:ext>
              </a:extLst>
            </p:cNvPr>
            <p:cNvSpPr txBox="1"/>
            <p:nvPr/>
          </p:nvSpPr>
          <p:spPr>
            <a:xfrm>
              <a:off x="4422960" y="1143000"/>
              <a:ext cx="1690246" cy="356336"/>
            </a:xfrm>
            <a:prstGeom prst="rect">
              <a:avLst/>
            </a:prstGeom>
            <a:noFill/>
            <a:ln cap="rnd"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Warehouses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28741F8-1F60-293A-AC74-159ECD0C9BAC}"/>
              </a:ext>
            </a:extLst>
          </p:cNvPr>
          <p:cNvGrpSpPr/>
          <p:nvPr/>
        </p:nvGrpSpPr>
        <p:grpSpPr>
          <a:xfrm>
            <a:off x="6495840" y="1107000"/>
            <a:ext cx="3429000" cy="4284359"/>
            <a:chOff x="6495840" y="1107000"/>
            <a:chExt cx="3429000" cy="4284359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5ACE21A6-B7F2-0721-0FF1-44ACA6FF8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lum/>
              <a:alphaModFix/>
            </a:blip>
            <a:srcRect l="6803" r="38105" b="-8071"/>
            <a:stretch>
              <a:fillRect/>
            </a:stretch>
          </p:blipFill>
          <p:spPr>
            <a:xfrm>
              <a:off x="6495840" y="1608119"/>
              <a:ext cx="3429000" cy="3783240"/>
            </a:xfrm>
            <a:prstGeom prst="rect">
              <a:avLst/>
            </a:prstGeom>
            <a:noFill/>
            <a:ln cap="rnd">
              <a:noFill/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8356F30-FADD-EC88-F6C9-F2AAFB79C3B0}"/>
                </a:ext>
              </a:extLst>
            </p:cNvPr>
            <p:cNvSpPr txBox="1"/>
            <p:nvPr/>
          </p:nvSpPr>
          <p:spPr>
            <a:xfrm>
              <a:off x="7459200" y="1107000"/>
              <a:ext cx="1913400" cy="356336"/>
            </a:xfrm>
            <a:prstGeom prst="rect">
              <a:avLst/>
            </a:prstGeom>
            <a:noFill/>
            <a:ln cap="rnd"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Manufacturing</a:t>
              </a:r>
            </a:p>
          </p:txBody>
        </p:sp>
      </p:grpSp>
      <p:sp>
        <p:nvSpPr>
          <p:cNvPr id="11" name="Title 10">
            <a:extLst>
              <a:ext uri="{FF2B5EF4-FFF2-40B4-BE49-F238E27FC236}">
                <a16:creationId xmlns:a16="http://schemas.microsoft.com/office/drawing/2014/main" id="{894D5897-116B-519A-3D23-1C80DFBF0E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248426"/>
            <a:ext cx="10077450" cy="492443"/>
          </a:xfrm>
        </p:spPr>
        <p:txBody>
          <a:bodyPr vert="horz" wrap="square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Fine-Grained RFID Localization has many applications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625E8A-7387-4C1F-7B61-A88CFDDCE8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13803"/>
            <a:ext cx="10077450" cy="1250280"/>
          </a:xfrm>
        </p:spPr>
        <p:txBody>
          <a:bodyPr vert="horz"/>
          <a:lstStyle/>
          <a:p>
            <a:pPr lvl="0"/>
            <a:r>
              <a:rPr lang="en-US" sz="3200" u="sng" dirty="0">
                <a:solidFill>
                  <a:schemeClr val="bg1"/>
                </a:solidFill>
              </a:rPr>
              <a:t>Solution:</a:t>
            </a:r>
            <a:r>
              <a:rPr lang="en-US" sz="3200" dirty="0">
                <a:solidFill>
                  <a:schemeClr val="bg1"/>
                </a:solidFill>
              </a:rPr>
              <a:t> Joint Tag Discovery and Localization (JTDL) Enables Zero-Overhead Localization</a:t>
            </a:r>
          </a:p>
        </p:txBody>
      </p:sp>
    </p:spTree>
    <p:extLst>
      <p:ext uri="{BB962C8B-B14F-4D97-AF65-F5344CB8AC3E}">
        <p14:creationId xmlns:p14="http://schemas.microsoft.com/office/powerpoint/2010/main" val="11913504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43B02DF3-AE48-F574-EA26-7198F5280BF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052319" y="2016881"/>
            <a:ext cx="1570505" cy="835478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449C47C5-4FAD-2DE2-40A9-E2D9AE4C6BAD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481713" y="1483030"/>
            <a:ext cx="447794" cy="1774942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B625E8A-7387-4C1F-7B61-A88CFDDCE8D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0" y="113803"/>
            <a:ext cx="10077450" cy="1250280"/>
          </a:xfrm>
        </p:spPr>
        <p:txBody>
          <a:bodyPr vert="horz"/>
          <a:lstStyle/>
          <a:p>
            <a:pPr lvl="0"/>
            <a:r>
              <a:rPr lang="en-US" sz="3200" u="sng" dirty="0">
                <a:solidFill>
                  <a:schemeClr val="bg1"/>
                </a:solidFill>
              </a:rPr>
              <a:t>Solution:</a:t>
            </a:r>
            <a:r>
              <a:rPr lang="en-US" sz="3200" dirty="0">
                <a:solidFill>
                  <a:schemeClr val="bg1"/>
                </a:solidFill>
              </a:rPr>
              <a:t> Joint Tag Discovery and Localization (JTDL) Enables Zero-Overhead Localization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E60E242-0914-C691-1129-78A491374FDC}"/>
              </a:ext>
            </a:extLst>
          </p:cNvPr>
          <p:cNvGrpSpPr/>
          <p:nvPr/>
        </p:nvGrpSpPr>
        <p:grpSpPr>
          <a:xfrm>
            <a:off x="2172461" y="3146853"/>
            <a:ext cx="1308455" cy="564989"/>
            <a:chOff x="3094608" y="2604414"/>
            <a:chExt cx="1308455" cy="564989"/>
          </a:xfrm>
        </p:grpSpPr>
        <p:cxnSp>
          <p:nvCxnSpPr>
            <p:cNvPr id="11" name="Connector: Curved 10">
              <a:extLst>
                <a:ext uri="{FF2B5EF4-FFF2-40B4-BE49-F238E27FC236}">
                  <a16:creationId xmlns:a16="http://schemas.microsoft.com/office/drawing/2014/main" id="{15425D2A-7E66-A024-A8CB-9A3024E0BE9A}"/>
                </a:ext>
              </a:extLst>
            </p:cNvPr>
            <p:cNvCxnSpPr>
              <a:cxnSpLocks/>
            </p:cNvCxnSpPr>
            <p:nvPr/>
          </p:nvCxnSpPr>
          <p:spPr>
            <a:xfrm>
              <a:off x="3766088" y="2834481"/>
              <a:ext cx="636975" cy="334922"/>
            </a:xfrm>
            <a:prstGeom prst="curvedConnector3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94B9858-EB88-8777-6B40-D5304BBC1868}"/>
                </a:ext>
              </a:extLst>
            </p:cNvPr>
            <p:cNvSpPr txBox="1"/>
            <p:nvPr/>
          </p:nvSpPr>
          <p:spPr>
            <a:xfrm>
              <a:off x="3094608" y="2604414"/>
              <a:ext cx="88619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>
                  <a:solidFill>
                    <a:schemeClr val="accent1"/>
                  </a:solidFill>
                </a:rPr>
                <a:t>f</a:t>
              </a:r>
              <a:r>
                <a:rPr lang="en-US" sz="2200" baseline="-25000" dirty="0" err="1">
                  <a:solidFill>
                    <a:schemeClr val="accent1"/>
                  </a:solidFill>
                </a:rPr>
                <a:t>power</a:t>
              </a:r>
              <a:endParaRPr lang="en-US" sz="2200" baseline="-25000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83C7141-9B6E-7A36-88BE-B58A2EB872C5}"/>
              </a:ext>
            </a:extLst>
          </p:cNvPr>
          <p:cNvGrpSpPr/>
          <p:nvPr/>
        </p:nvGrpSpPr>
        <p:grpSpPr>
          <a:xfrm>
            <a:off x="3125029" y="4337337"/>
            <a:ext cx="998602" cy="970516"/>
            <a:chOff x="4047176" y="3794898"/>
            <a:chExt cx="998602" cy="970516"/>
          </a:xfrm>
        </p:grpSpPr>
        <p:cxnSp>
          <p:nvCxnSpPr>
            <p:cNvPr id="14" name="Connector: Curved 13">
              <a:extLst>
                <a:ext uri="{FF2B5EF4-FFF2-40B4-BE49-F238E27FC236}">
                  <a16:creationId xmlns:a16="http://schemas.microsoft.com/office/drawing/2014/main" id="{30DB8AAD-115A-7ACA-4DA1-C88BEC4A409D}"/>
                </a:ext>
              </a:extLst>
            </p:cNvPr>
            <p:cNvCxnSpPr>
              <a:cxnSpLocks/>
            </p:cNvCxnSpPr>
            <p:nvPr/>
          </p:nvCxnSpPr>
          <p:spPr>
            <a:xfrm rot="5400000" flipH="1" flipV="1">
              <a:off x="4200685" y="3817501"/>
              <a:ext cx="586608" cy="541402"/>
            </a:xfrm>
            <a:prstGeom prst="curvedConnector3">
              <a:avLst>
                <a:gd name="adj1" fmla="val 50000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DCED37A-B772-D815-6323-6ED2DF62FBC1}"/>
                </a:ext>
              </a:extLst>
            </p:cNvPr>
            <p:cNvSpPr txBox="1"/>
            <p:nvPr/>
          </p:nvSpPr>
          <p:spPr>
            <a:xfrm>
              <a:off x="4047176" y="4334527"/>
              <a:ext cx="998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>
                  <a:solidFill>
                    <a:schemeClr val="accent1"/>
                  </a:solidFill>
                </a:rPr>
                <a:t>f</a:t>
              </a:r>
              <a:r>
                <a:rPr lang="en-US" sz="2200" baseline="-25000" dirty="0" err="1">
                  <a:solidFill>
                    <a:schemeClr val="accent1"/>
                  </a:solidFill>
                </a:rPr>
                <a:t>power</a:t>
              </a:r>
              <a:endParaRPr lang="en-US" sz="2200" baseline="-25000" dirty="0">
                <a:solidFill>
                  <a:schemeClr val="accent1"/>
                </a:solidFill>
              </a:endParaRPr>
            </a:p>
          </p:txBody>
        </p:sp>
      </p:grpSp>
      <p:pic>
        <p:nvPicPr>
          <p:cNvPr id="10" name="Graphic 9">
            <a:extLst>
              <a:ext uri="{FF2B5EF4-FFF2-40B4-BE49-F238E27FC236}">
                <a16:creationId xmlns:a16="http://schemas.microsoft.com/office/drawing/2014/main" id="{305D82D0-63A4-5937-EB7F-1D381681DD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149481" y="1298561"/>
            <a:ext cx="3640015" cy="4009292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C9B02A7-D2A1-B1A1-2FFE-58904280F9B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175579" y="1306061"/>
            <a:ext cx="3640014" cy="3990015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3BDEE0E-5073-BD5C-A886-7B75ADDB03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24026" y="549820"/>
            <a:ext cx="4639517" cy="403973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F9386D20-398F-2EC2-285B-1B9ED6B1F7B1}"/>
              </a:ext>
            </a:extLst>
          </p:cNvPr>
          <p:cNvGrpSpPr/>
          <p:nvPr/>
        </p:nvGrpSpPr>
        <p:grpSpPr>
          <a:xfrm>
            <a:off x="3952363" y="4370402"/>
            <a:ext cx="1053743" cy="977429"/>
            <a:chOff x="3983311" y="3794986"/>
            <a:chExt cx="1053743" cy="977429"/>
          </a:xfrm>
        </p:grpSpPr>
        <p:cxnSp>
          <p:nvCxnSpPr>
            <p:cNvPr id="24" name="Connector: Curved 23">
              <a:extLst>
                <a:ext uri="{FF2B5EF4-FFF2-40B4-BE49-F238E27FC236}">
                  <a16:creationId xmlns:a16="http://schemas.microsoft.com/office/drawing/2014/main" id="{25A14CA8-CD13-33C0-8D06-3551CD2728BA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3810040" y="3968257"/>
              <a:ext cx="586520" cy="239977"/>
            </a:xfrm>
            <a:prstGeom prst="curvedConnector3">
              <a:avLst>
                <a:gd name="adj1" fmla="val 50000"/>
              </a:avLst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1040CE-7D44-F26F-631C-B9BE2D6C9635}"/>
                </a:ext>
              </a:extLst>
            </p:cNvPr>
            <p:cNvSpPr txBox="1"/>
            <p:nvPr/>
          </p:nvSpPr>
          <p:spPr>
            <a:xfrm>
              <a:off x="4038452" y="4341528"/>
              <a:ext cx="998602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>
                  <a:solidFill>
                    <a:schemeClr val="accent2"/>
                  </a:solidFill>
                </a:rPr>
                <a:t>f</a:t>
              </a:r>
              <a:r>
                <a:rPr lang="en-US" sz="2200" baseline="-25000" dirty="0" err="1">
                  <a:solidFill>
                    <a:schemeClr val="accent2"/>
                  </a:solidFill>
                </a:rPr>
                <a:t>localize</a:t>
              </a:r>
              <a:endParaRPr lang="en-US" sz="2200" baseline="-250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BC9B95EF-4DDB-376E-9A8B-50C5362E1F57}"/>
              </a:ext>
            </a:extLst>
          </p:cNvPr>
          <p:cNvGrpSpPr/>
          <p:nvPr/>
        </p:nvGrpSpPr>
        <p:grpSpPr>
          <a:xfrm>
            <a:off x="2044280" y="3849764"/>
            <a:ext cx="1488918" cy="739788"/>
            <a:chOff x="2814027" y="3154925"/>
            <a:chExt cx="1488918" cy="739788"/>
          </a:xfrm>
        </p:grpSpPr>
        <p:cxnSp>
          <p:nvCxnSpPr>
            <p:cNvPr id="30" name="Connector: Curved 29">
              <a:extLst>
                <a:ext uri="{FF2B5EF4-FFF2-40B4-BE49-F238E27FC236}">
                  <a16:creationId xmlns:a16="http://schemas.microsoft.com/office/drawing/2014/main" id="{341985C7-2B0A-5B1A-1243-4E35DB66DA8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11606" y="3154925"/>
              <a:ext cx="791339" cy="261914"/>
            </a:xfrm>
            <a:prstGeom prst="curvedConnector3">
              <a:avLst/>
            </a:prstGeom>
            <a:ln w="38100">
              <a:solidFill>
                <a:schemeClr val="accent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33B4454-A1EC-3664-851C-D0E30A550FB8}"/>
                </a:ext>
              </a:extLst>
            </p:cNvPr>
            <p:cNvSpPr txBox="1"/>
            <p:nvPr/>
          </p:nvSpPr>
          <p:spPr>
            <a:xfrm>
              <a:off x="2814027" y="3238123"/>
              <a:ext cx="886192" cy="656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dirty="0" err="1">
                  <a:solidFill>
                    <a:schemeClr val="accent2"/>
                  </a:solidFill>
                </a:rPr>
                <a:t>f</a:t>
              </a:r>
              <a:r>
                <a:rPr lang="en-US" sz="2200" baseline="-25000" dirty="0" err="1">
                  <a:solidFill>
                    <a:schemeClr val="accent2"/>
                  </a:solidFill>
                </a:rPr>
                <a:t>localize</a:t>
              </a:r>
              <a:endParaRPr lang="en-US" sz="2200" baseline="-25000" dirty="0">
                <a:solidFill>
                  <a:schemeClr val="accent2"/>
                </a:solidFill>
              </a:endParaRPr>
            </a:p>
            <a:p>
              <a:endParaRPr lang="en-US" sz="2200" baseline="-25000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29AC07D-378A-5519-5621-C9DBDA7E2A43}"/>
              </a:ext>
            </a:extLst>
          </p:cNvPr>
          <p:cNvSpPr txBox="1"/>
          <p:nvPr/>
        </p:nvSpPr>
        <p:spPr>
          <a:xfrm>
            <a:off x="7671119" y="1834380"/>
            <a:ext cx="238294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</a:rPr>
              <a:t>POLAR can jointly </a:t>
            </a:r>
            <a:r>
              <a:rPr lang="en-US" sz="2200" dirty="0">
                <a:solidFill>
                  <a:schemeClr val="accent1"/>
                </a:solidFill>
              </a:rPr>
              <a:t>power</a:t>
            </a:r>
            <a:r>
              <a:rPr lang="en-US" sz="2200" dirty="0">
                <a:solidFill>
                  <a:schemeClr val="bg1"/>
                </a:solidFill>
              </a:rPr>
              <a:t> &amp; </a:t>
            </a:r>
            <a:r>
              <a:rPr lang="en-US" sz="2200" dirty="0">
                <a:solidFill>
                  <a:schemeClr val="accent2"/>
                </a:solidFill>
              </a:rPr>
              <a:t>localize</a:t>
            </a:r>
            <a:r>
              <a:rPr lang="en-US" sz="2200" dirty="0">
                <a:solidFill>
                  <a:schemeClr val="bg1"/>
                </a:solidFill>
              </a:rPr>
              <a:t> across orientations</a:t>
            </a:r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7" name="Freeform: Shape 29">
            <a:extLst>
              <a:ext uri="{FF2B5EF4-FFF2-40B4-BE49-F238E27FC236}">
                <a16:creationId xmlns:a16="http://schemas.microsoft.com/office/drawing/2014/main" id="{9FFB792A-705D-D7BC-ACC2-B6C00980A0DD}"/>
              </a:ext>
            </a:extLst>
          </p:cNvPr>
          <p:cNvSpPr/>
          <p:nvPr/>
        </p:nvSpPr>
        <p:spPr>
          <a:xfrm>
            <a:off x="690" y="3854572"/>
            <a:ext cx="10076760" cy="111423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9C765"/>
          </a:solidFill>
          <a:ln w="0" cap="rnd">
            <a:solidFill>
              <a:srgbClr val="89C765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2800" dirty="0">
                <a:latin typeface="Liberation Sans"/>
              </a:rPr>
              <a:t>Estimates phase by multiplexing linear transmissions &amp; performing polarization projection at the receiver</a:t>
            </a:r>
          </a:p>
          <a:p>
            <a:pPr algn="ctr"/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Liberation Sans"/>
              </a:rPr>
              <a:t>(details in the paper)</a:t>
            </a:r>
          </a:p>
        </p:txBody>
      </p:sp>
    </p:spTree>
    <p:extLst>
      <p:ext uri="{BB962C8B-B14F-4D97-AF65-F5344CB8AC3E}">
        <p14:creationId xmlns:p14="http://schemas.microsoft.com/office/powerpoint/2010/main" val="3488778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erson holding a robot&#10;&#10;Description automatically generated">
            <a:extLst>
              <a:ext uri="{FF2B5EF4-FFF2-40B4-BE49-F238E27FC236}">
                <a16:creationId xmlns:a16="http://schemas.microsoft.com/office/drawing/2014/main" id="{BB4DBEBC-1D3D-1686-F298-41C85354ED5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6" t="10955" r="8943" b="190"/>
          <a:stretch/>
        </p:blipFill>
        <p:spPr>
          <a:xfrm>
            <a:off x="86717" y="1057520"/>
            <a:ext cx="5371963" cy="39756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55D6154-1419-55FD-27D1-A74392F119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360386"/>
            <a:ext cx="9068760" cy="677108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BDE9-0B0D-8065-C823-81EE09C7DEC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58680" y="1084680"/>
            <a:ext cx="4371120" cy="4173120"/>
          </a:xfrm>
        </p:spPr>
        <p:txBody>
          <a:bodyPr vert="horz">
            <a:normAutofit fontScale="77500" lnSpcReduction="20000"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BladeRF</a:t>
            </a:r>
            <a:r>
              <a:rPr lang="en-US" dirty="0">
                <a:solidFill>
                  <a:schemeClr val="bg1"/>
                </a:solidFill>
              </a:rPr>
              <a:t> software defined radios to apply complex-control polarization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Raspberry Pi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EPC Gen 2 Protocol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Intel RealSense camera for self-tracking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Custom-designed bowtie antenna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Smarttrac</a:t>
            </a:r>
            <a:r>
              <a:rPr lang="en-US" dirty="0">
                <a:solidFill>
                  <a:schemeClr val="bg1"/>
                </a:solidFill>
              </a:rPr>
              <a:t> RFID Tags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E8B836-DE45-723F-3207-6559A30E77C9}"/>
              </a:ext>
            </a:extLst>
          </p:cNvPr>
          <p:cNvGrpSpPr/>
          <p:nvPr/>
        </p:nvGrpSpPr>
        <p:grpSpPr>
          <a:xfrm>
            <a:off x="560880" y="2634480"/>
            <a:ext cx="1497599" cy="2394720"/>
            <a:chOff x="560880" y="2634480"/>
            <a:chExt cx="1497599" cy="2394720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EFBC72F-0B78-7C45-34A8-6799DE015BFF}"/>
                </a:ext>
              </a:extLst>
            </p:cNvPr>
            <p:cNvSpPr txBox="1"/>
            <p:nvPr/>
          </p:nvSpPr>
          <p:spPr>
            <a:xfrm>
              <a:off x="560880" y="3572280"/>
              <a:ext cx="1497599" cy="1456920"/>
            </a:xfrm>
            <a:prstGeom prst="rect">
              <a:avLst/>
            </a:prstGeom>
            <a:noFill/>
            <a:ln cap="rnd"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1" i="0" u="none" strike="noStrike" kern="1200" cap="none" dirty="0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Software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1" i="0" u="none" strike="noStrike" kern="1200" cap="none" dirty="0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Defined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1" i="0" u="none" strike="noStrike" kern="1200" cap="none" dirty="0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Radios</a:t>
              </a: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9CD979E5-F9A1-63C2-8C7D-0DB09FCDC28D}"/>
                </a:ext>
              </a:extLst>
            </p:cNvPr>
            <p:cNvSpPr/>
            <p:nvPr/>
          </p:nvSpPr>
          <p:spPr>
            <a:xfrm flipV="1">
              <a:off x="1265900" y="2634480"/>
              <a:ext cx="206280" cy="937800"/>
            </a:xfrm>
            <a:prstGeom prst="line">
              <a:avLst/>
            </a:prstGeom>
            <a:noFill/>
            <a:ln w="73080" cap="rnd">
              <a:solidFill>
                <a:srgbClr val="000000"/>
              </a:solidFill>
              <a:prstDash val="solid"/>
              <a:tailEnd type="triangle"/>
            </a:ln>
          </p:spPr>
          <p:txBody>
            <a:bodyPr vert="horz" wrap="square" lIns="99000" tIns="54000" rIns="99000" bIns="54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F59645C3-3AB1-CE7B-44E1-63F91C196658}"/>
              </a:ext>
            </a:extLst>
          </p:cNvPr>
          <p:cNvGrpSpPr/>
          <p:nvPr/>
        </p:nvGrpSpPr>
        <p:grpSpPr>
          <a:xfrm>
            <a:off x="1887840" y="3657600"/>
            <a:ext cx="1513080" cy="1183319"/>
            <a:chOff x="1887840" y="3657600"/>
            <a:chExt cx="1513080" cy="1183319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BCCEE79-CA06-9FF6-DB13-F4B06898ABF6}"/>
                </a:ext>
              </a:extLst>
            </p:cNvPr>
            <p:cNvSpPr txBox="1"/>
            <p:nvPr/>
          </p:nvSpPr>
          <p:spPr>
            <a:xfrm>
              <a:off x="1887840" y="4395959"/>
              <a:ext cx="1513080" cy="444960"/>
            </a:xfrm>
            <a:prstGeom prst="rect">
              <a:avLst/>
            </a:prstGeom>
            <a:noFill/>
            <a:ln cap="rnd"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1" i="0" u="none" strike="noStrike" kern="1200" cap="none">
                  <a:ln>
                    <a:noFill/>
                  </a:ln>
                  <a:solidFill>
                    <a:srgbClr val="820F71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Antennas</a:t>
              </a: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E96F8844-E19A-3A34-EEFA-9B8A9CA8AC2D}"/>
                </a:ext>
              </a:extLst>
            </p:cNvPr>
            <p:cNvSpPr/>
            <p:nvPr/>
          </p:nvSpPr>
          <p:spPr>
            <a:xfrm flipH="1" flipV="1">
              <a:off x="2286000" y="3657600"/>
              <a:ext cx="239400" cy="813960"/>
            </a:xfrm>
            <a:prstGeom prst="line">
              <a:avLst/>
            </a:prstGeom>
            <a:noFill/>
            <a:ln w="73080" cap="rnd">
              <a:solidFill>
                <a:srgbClr val="820F71"/>
              </a:solidFill>
              <a:prstDash val="solid"/>
              <a:tailEnd type="triangle"/>
            </a:ln>
          </p:spPr>
          <p:txBody>
            <a:bodyPr vert="horz" wrap="square" lIns="99000" tIns="54000" rIns="99000" bIns="54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174B68DD-31EE-F05B-3160-B54133B69E5C}"/>
                </a:ext>
              </a:extLst>
            </p:cNvPr>
            <p:cNvSpPr/>
            <p:nvPr/>
          </p:nvSpPr>
          <p:spPr>
            <a:xfrm flipV="1">
              <a:off x="2529719" y="4023360"/>
              <a:ext cx="309241" cy="460080"/>
            </a:xfrm>
            <a:prstGeom prst="line">
              <a:avLst/>
            </a:prstGeom>
            <a:noFill/>
            <a:ln w="73080" cap="rnd">
              <a:solidFill>
                <a:srgbClr val="820F71"/>
              </a:solidFill>
              <a:prstDash val="solid"/>
              <a:tailEnd type="triangle"/>
            </a:ln>
          </p:spPr>
          <p:txBody>
            <a:bodyPr vert="horz" wrap="square" lIns="99000" tIns="54000" rIns="99000" bIns="54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815D85B-950D-A189-FBEF-9F4FEB164BC3}"/>
              </a:ext>
            </a:extLst>
          </p:cNvPr>
          <p:cNvGrpSpPr/>
          <p:nvPr/>
        </p:nvGrpSpPr>
        <p:grpSpPr>
          <a:xfrm>
            <a:off x="4258396" y="2099988"/>
            <a:ext cx="1315440" cy="1120037"/>
            <a:chOff x="4361760" y="2044331"/>
            <a:chExt cx="1315440" cy="11200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FD96CA7-8C11-1703-C772-FD3F4D3183CC}"/>
                </a:ext>
              </a:extLst>
            </p:cNvPr>
            <p:cNvSpPr txBox="1"/>
            <p:nvPr/>
          </p:nvSpPr>
          <p:spPr>
            <a:xfrm>
              <a:off x="4361760" y="2044331"/>
              <a:ext cx="1315440" cy="412560"/>
            </a:xfrm>
            <a:prstGeom prst="rect">
              <a:avLst/>
            </a:prstGeom>
            <a:noFill/>
            <a:ln cap="rnd"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cap="none" dirty="0">
                  <a:ln>
                    <a:noFill/>
                  </a:ln>
                  <a:solidFill>
                    <a:srgbClr val="FDC578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RFID Tag</a:t>
              </a: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55F65D58-20D4-D718-B4D9-F6FAE5471843}"/>
                </a:ext>
              </a:extLst>
            </p:cNvPr>
            <p:cNvSpPr/>
            <p:nvPr/>
          </p:nvSpPr>
          <p:spPr>
            <a:xfrm>
              <a:off x="5039639" y="2393279"/>
              <a:ext cx="102449" cy="771089"/>
            </a:xfrm>
            <a:prstGeom prst="line">
              <a:avLst/>
            </a:prstGeom>
            <a:noFill/>
            <a:ln w="73080" cap="rnd">
              <a:solidFill>
                <a:srgbClr val="FDC578"/>
              </a:solidFill>
              <a:prstDash val="solid"/>
              <a:tailEnd type="triangle"/>
            </a:ln>
          </p:spPr>
          <p:txBody>
            <a:bodyPr vert="horz" wrap="square" lIns="99000" tIns="54000" rIns="99000" bIns="54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DBF79FE-586D-4A71-62FF-78BEC4F201A6}"/>
              </a:ext>
            </a:extLst>
          </p:cNvPr>
          <p:cNvGrpSpPr/>
          <p:nvPr/>
        </p:nvGrpSpPr>
        <p:grpSpPr>
          <a:xfrm>
            <a:off x="1496700" y="1258839"/>
            <a:ext cx="2057400" cy="915841"/>
            <a:chOff x="1661399" y="1064159"/>
            <a:chExt cx="2057400" cy="91584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90E34B4-A1DD-90CC-14F4-47B2AD1A8443}"/>
                </a:ext>
              </a:extLst>
            </p:cNvPr>
            <p:cNvSpPr txBox="1"/>
            <p:nvPr/>
          </p:nvSpPr>
          <p:spPr>
            <a:xfrm>
              <a:off x="1661399" y="1064159"/>
              <a:ext cx="2057400" cy="858240"/>
            </a:xfrm>
            <a:prstGeom prst="rect">
              <a:avLst/>
            </a:prstGeom>
            <a:noFill/>
            <a:ln cap="rnd">
              <a:noFill/>
            </a:ln>
          </p:spPr>
          <p:txBody>
            <a:bodyPr vert="horz" wrap="squar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cap="none" dirty="0">
                  <a:ln>
                    <a:noFill/>
                  </a:ln>
                  <a:solidFill>
                    <a:srgbClr val="50938A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Intel RealSense Camera</a:t>
              </a:r>
            </a:p>
          </p:txBody>
        </p:sp>
        <p:sp>
          <p:nvSpPr>
            <p:cNvPr id="17" name="Straight Connector 16">
              <a:extLst>
                <a:ext uri="{FF2B5EF4-FFF2-40B4-BE49-F238E27FC236}">
                  <a16:creationId xmlns:a16="http://schemas.microsoft.com/office/drawing/2014/main" id="{A8F10A47-A0F0-2721-A956-C6D4019D37BF}"/>
                </a:ext>
              </a:extLst>
            </p:cNvPr>
            <p:cNvSpPr/>
            <p:nvPr/>
          </p:nvSpPr>
          <p:spPr>
            <a:xfrm>
              <a:off x="3234406" y="1410093"/>
              <a:ext cx="73993" cy="569907"/>
            </a:xfrm>
            <a:prstGeom prst="line">
              <a:avLst/>
            </a:prstGeom>
            <a:noFill/>
            <a:ln w="73080" cap="rnd">
              <a:solidFill>
                <a:srgbClr val="50938A"/>
              </a:solidFill>
              <a:prstDash val="solid"/>
              <a:tailEnd type="triangle"/>
            </a:ln>
          </p:spPr>
          <p:txBody>
            <a:bodyPr vert="horz" wrap="square" lIns="99000" tIns="54000" rIns="99000" bIns="5400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6C1A04B-1F99-F673-21DE-E17ADD88EF73}"/>
              </a:ext>
            </a:extLst>
          </p:cNvPr>
          <p:cNvSpPr txBox="1"/>
          <p:nvPr/>
        </p:nvSpPr>
        <p:spPr>
          <a:xfrm>
            <a:off x="3183025" y="5136497"/>
            <a:ext cx="3709990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>
                <a:solidFill>
                  <a:srgbClr val="00B050"/>
                </a:solidFill>
              </a:rPr>
              <a:t>System can be built for &lt;$1000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08B6-B10D-C007-7945-A47563FDD8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270289"/>
            <a:ext cx="9068760" cy="492443"/>
          </a:xfrm>
        </p:spPr>
        <p:txBody>
          <a:bodyPr vert="horz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3D Localization Accuracy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446719F-1797-2780-1092-CC71ADC10EB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081800" y="2329920"/>
            <a:ext cx="7772400" cy="326448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4CEF95B-53F6-AF33-65A5-8CFCF0D8042B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081800" y="2329920"/>
            <a:ext cx="7772400" cy="326448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88D9D229-617A-D8BD-160F-1E06EEB9803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081800" y="2329920"/>
            <a:ext cx="7772400" cy="326448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3E3969D-4D5E-C45B-BBD8-48D5DE617AEC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081800" y="2329920"/>
            <a:ext cx="7772400" cy="3264480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E4135E2-9259-1ED2-6542-2E22E54C9F8E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81800" y="2329920"/>
            <a:ext cx="7772400" cy="3264480"/>
          </a:xfrm>
          <a:prstGeom prst="rect">
            <a:avLst/>
          </a:prstGeom>
          <a:noFill/>
          <a:ln cap="rnd">
            <a:noFill/>
          </a:ln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430E6-289E-99D4-758A-939C5D7635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851122"/>
            <a:ext cx="9068760" cy="959760"/>
          </a:xfrm>
        </p:spPr>
        <p:txBody>
          <a:bodyPr vert="horz">
            <a:noAutofit/>
          </a:bodyPr>
          <a:lstStyle/>
          <a:p>
            <a:pPr marL="457200" lvl="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Place &gt;25 tags at angles from 0</a:t>
            </a:r>
            <a:r>
              <a:rPr lang="en-US" altLang="zh-CN" sz="2200" dirty="0">
                <a:solidFill>
                  <a:schemeClr val="bg1"/>
                </a:solidFill>
                <a:latin typeface="Liberation Sans" pitchFamily="34"/>
              </a:rPr>
              <a:t>°</a:t>
            </a:r>
            <a:r>
              <a:rPr lang="en-US" sz="2200" dirty="0">
                <a:solidFill>
                  <a:schemeClr val="bg1"/>
                </a:solidFill>
              </a:rPr>
              <a:t> to 360</a:t>
            </a:r>
            <a:r>
              <a:rPr lang="en-US" altLang="zh-CN" sz="2200" dirty="0">
                <a:solidFill>
                  <a:schemeClr val="bg1"/>
                </a:solidFill>
                <a:latin typeface="Liberation Sans" pitchFamily="34"/>
              </a:rPr>
              <a:t>°</a:t>
            </a:r>
          </a:p>
          <a:p>
            <a:pPr marL="457200" lvl="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altLang="zh-CN" sz="2200" dirty="0">
                <a:solidFill>
                  <a:schemeClr val="bg1"/>
                </a:solidFill>
                <a:latin typeface="Liberation Sans" pitchFamily="34"/>
              </a:rPr>
              <a:t>Over 75 location measurements in total</a:t>
            </a:r>
          </a:p>
          <a:p>
            <a:pPr marL="457200" lvl="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Liberation Sans" pitchFamily="34"/>
              </a:rPr>
              <a:t>Moved device around the environment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52B837E-523C-D6D3-DC9C-E1C4A642583A}"/>
              </a:ext>
            </a:extLst>
          </p:cNvPr>
          <p:cNvGrpSpPr/>
          <p:nvPr/>
        </p:nvGrpSpPr>
        <p:grpSpPr>
          <a:xfrm>
            <a:off x="1681566" y="3673098"/>
            <a:ext cx="3285641" cy="1317356"/>
            <a:chOff x="1681566" y="3673098"/>
            <a:chExt cx="3285641" cy="131735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C4BEE09C-E0FA-9B4B-C057-414DE2F2BE3B}"/>
                </a:ext>
              </a:extLst>
            </p:cNvPr>
            <p:cNvCxnSpPr/>
            <p:nvPr/>
          </p:nvCxnSpPr>
          <p:spPr>
            <a:xfrm>
              <a:off x="1681566" y="3673098"/>
              <a:ext cx="3285641" cy="0"/>
            </a:xfrm>
            <a:prstGeom prst="line">
              <a:avLst/>
            </a:prstGeom>
            <a:ln w="4127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DA8D0C1-BAB0-8640-0D07-41AE0D6AF0D4}"/>
                </a:ext>
              </a:extLst>
            </p:cNvPr>
            <p:cNvCxnSpPr>
              <a:cxnSpLocks/>
            </p:cNvCxnSpPr>
            <p:nvPr/>
          </p:nvCxnSpPr>
          <p:spPr>
            <a:xfrm>
              <a:off x="4967207" y="3673098"/>
              <a:ext cx="0" cy="1317356"/>
            </a:xfrm>
            <a:prstGeom prst="line">
              <a:avLst/>
            </a:prstGeom>
            <a:ln w="4127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2EF54FF-942C-470A-3C8F-79D4A17470DA}"/>
              </a:ext>
            </a:extLst>
          </p:cNvPr>
          <p:cNvGrpSpPr/>
          <p:nvPr/>
        </p:nvGrpSpPr>
        <p:grpSpPr>
          <a:xfrm>
            <a:off x="1655449" y="2688476"/>
            <a:ext cx="2369410" cy="2267346"/>
            <a:chOff x="1655449" y="2688476"/>
            <a:chExt cx="2369410" cy="2267346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00C2B26-0F19-DF62-588E-1E60F595419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55449" y="2688476"/>
              <a:ext cx="2369410" cy="27033"/>
            </a:xfrm>
            <a:prstGeom prst="line">
              <a:avLst/>
            </a:prstGeom>
            <a:ln w="4127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EAB09F6-44AE-07C6-1CEB-DD8F9D53374C}"/>
                </a:ext>
              </a:extLst>
            </p:cNvPr>
            <p:cNvCxnSpPr>
              <a:cxnSpLocks/>
            </p:cNvCxnSpPr>
            <p:nvPr/>
          </p:nvCxnSpPr>
          <p:spPr>
            <a:xfrm>
              <a:off x="4024859" y="2688476"/>
              <a:ext cx="0" cy="2267346"/>
            </a:xfrm>
            <a:prstGeom prst="line">
              <a:avLst/>
            </a:prstGeom>
            <a:ln w="4127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0B2CCDA-E0AC-8C9D-5D60-C55BCC75FED7}"/>
              </a:ext>
            </a:extLst>
          </p:cNvPr>
          <p:cNvGrpSpPr/>
          <p:nvPr/>
        </p:nvGrpSpPr>
        <p:grpSpPr>
          <a:xfrm>
            <a:off x="1681566" y="2706151"/>
            <a:ext cx="631171" cy="2294828"/>
            <a:chOff x="1681566" y="2706151"/>
            <a:chExt cx="631171" cy="2294828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A5FE8E6-A3E9-93E7-4A7E-0A572A4AE10F}"/>
                </a:ext>
              </a:extLst>
            </p:cNvPr>
            <p:cNvCxnSpPr>
              <a:cxnSpLocks/>
            </p:cNvCxnSpPr>
            <p:nvPr/>
          </p:nvCxnSpPr>
          <p:spPr>
            <a:xfrm>
              <a:off x="1681566" y="2706151"/>
              <a:ext cx="631171" cy="0"/>
            </a:xfrm>
            <a:prstGeom prst="line">
              <a:avLst/>
            </a:prstGeom>
            <a:ln w="4127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E11752E-8B16-FE26-EBF8-F37E3AF2D8EC}"/>
                </a:ext>
              </a:extLst>
            </p:cNvPr>
            <p:cNvCxnSpPr>
              <a:cxnSpLocks/>
            </p:cNvCxnSpPr>
            <p:nvPr/>
          </p:nvCxnSpPr>
          <p:spPr>
            <a:xfrm>
              <a:off x="2312737" y="2773304"/>
              <a:ext cx="0" cy="2227675"/>
            </a:xfrm>
            <a:prstGeom prst="line">
              <a:avLst/>
            </a:prstGeom>
            <a:ln w="4127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97CF0EC-4110-0C79-75E1-7295851A0F55}"/>
              </a:ext>
            </a:extLst>
          </p:cNvPr>
          <p:cNvGrpSpPr/>
          <p:nvPr/>
        </p:nvGrpSpPr>
        <p:grpSpPr>
          <a:xfrm>
            <a:off x="1681566" y="3673098"/>
            <a:ext cx="467086" cy="1282724"/>
            <a:chOff x="1681566" y="3673098"/>
            <a:chExt cx="467086" cy="1282724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488A7A06-43CB-81AD-A5D8-38453E400652}"/>
                </a:ext>
              </a:extLst>
            </p:cNvPr>
            <p:cNvCxnSpPr>
              <a:cxnSpLocks/>
            </p:cNvCxnSpPr>
            <p:nvPr/>
          </p:nvCxnSpPr>
          <p:spPr>
            <a:xfrm>
              <a:off x="1681566" y="3673098"/>
              <a:ext cx="467086" cy="0"/>
            </a:xfrm>
            <a:prstGeom prst="line">
              <a:avLst/>
            </a:prstGeom>
            <a:ln w="4127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0DA566E-EF76-7F04-1536-5BFD4245576B}"/>
                </a:ext>
              </a:extLst>
            </p:cNvPr>
            <p:cNvCxnSpPr>
              <a:cxnSpLocks/>
            </p:cNvCxnSpPr>
            <p:nvPr/>
          </p:nvCxnSpPr>
          <p:spPr>
            <a:xfrm>
              <a:off x="2137363" y="3673098"/>
              <a:ext cx="0" cy="1282724"/>
            </a:xfrm>
            <a:prstGeom prst="line">
              <a:avLst/>
            </a:prstGeom>
            <a:ln w="41275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F10DE55-745D-AC26-EFEB-B5CFC1E5BAB2}"/>
              </a:ext>
            </a:extLst>
          </p:cNvPr>
          <p:cNvSpPr txBox="1"/>
          <p:nvPr/>
        </p:nvSpPr>
        <p:spPr>
          <a:xfrm>
            <a:off x="5104877" y="3455369"/>
            <a:ext cx="909223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/>
                </a:solidFill>
              </a:rPr>
              <a:t>1.28m</a:t>
            </a:r>
            <a:endParaRPr lang="en-US" sz="2200" baseline="-25000" dirty="0">
              <a:solidFill>
                <a:schemeClr val="accent3"/>
              </a:solidFill>
            </a:endParaRPr>
          </a:p>
          <a:p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3AB6EC2-465A-6CE6-B83F-CD75F2D39B1A}"/>
              </a:ext>
            </a:extLst>
          </p:cNvPr>
          <p:cNvSpPr txBox="1"/>
          <p:nvPr/>
        </p:nvSpPr>
        <p:spPr>
          <a:xfrm>
            <a:off x="3596364" y="2197063"/>
            <a:ext cx="909223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/>
                </a:solidFill>
              </a:rPr>
              <a:t>88cm</a:t>
            </a:r>
            <a:endParaRPr lang="en-US" sz="2200" baseline="-25000" dirty="0">
              <a:solidFill>
                <a:schemeClr val="accent3"/>
              </a:solidFill>
            </a:endParaRPr>
          </a:p>
          <a:p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9BC4675-9F1A-F1F8-7762-D95DF7F5C321}"/>
              </a:ext>
            </a:extLst>
          </p:cNvPr>
          <p:cNvSpPr txBox="1"/>
          <p:nvPr/>
        </p:nvSpPr>
        <p:spPr>
          <a:xfrm>
            <a:off x="1858126" y="2197063"/>
            <a:ext cx="909223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/>
                </a:solidFill>
              </a:rPr>
              <a:t>17cm</a:t>
            </a:r>
            <a:endParaRPr lang="en-US" sz="2200" baseline="-25000" dirty="0">
              <a:solidFill>
                <a:schemeClr val="accent3"/>
              </a:solidFill>
            </a:endParaRPr>
          </a:p>
          <a:p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3136D1-7012-28C9-A081-10F07D905053}"/>
              </a:ext>
            </a:extLst>
          </p:cNvPr>
          <p:cNvSpPr txBox="1"/>
          <p:nvPr/>
        </p:nvSpPr>
        <p:spPr>
          <a:xfrm>
            <a:off x="1581466" y="3206490"/>
            <a:ext cx="909223" cy="656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accent3"/>
                </a:solidFill>
              </a:rPr>
              <a:t>9cm</a:t>
            </a:r>
            <a:endParaRPr lang="en-US" sz="2200" baseline="-25000" dirty="0">
              <a:solidFill>
                <a:schemeClr val="accent3"/>
              </a:solidFill>
            </a:endParaRPr>
          </a:p>
          <a:p>
            <a:endParaRPr lang="en-US" sz="2200" baseline="-25000" dirty="0">
              <a:solidFill>
                <a:schemeClr val="bg1"/>
              </a:solidFill>
            </a:endParaRPr>
          </a:p>
        </p:txBody>
      </p:sp>
      <p:sp>
        <p:nvSpPr>
          <p:cNvPr id="15" name="Freeform: Shape 29">
            <a:extLst>
              <a:ext uri="{FF2B5EF4-FFF2-40B4-BE49-F238E27FC236}">
                <a16:creationId xmlns:a16="http://schemas.microsoft.com/office/drawing/2014/main" id="{38B42A56-6101-287A-653C-14A13CED0724}"/>
              </a:ext>
            </a:extLst>
          </p:cNvPr>
          <p:cNvSpPr/>
          <p:nvPr/>
        </p:nvSpPr>
        <p:spPr>
          <a:xfrm>
            <a:off x="-360" y="2318742"/>
            <a:ext cx="10076760" cy="150095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9C765"/>
          </a:solidFill>
          <a:ln w="0" cap="rnd">
            <a:solidFill>
              <a:srgbClr val="89C765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3200" dirty="0">
                <a:latin typeface="Liberation Sans"/>
              </a:rPr>
              <a:t>POLAR achieves fine-grained (sub-10cm) localization accuracy across orientations significantly outperforming a circularly polarized baseline</a:t>
            </a:r>
          </a:p>
        </p:txBody>
      </p:sp>
    </p:spTree>
    <p:extLst>
      <p:ext uri="{BB962C8B-B14F-4D97-AF65-F5344CB8AC3E}">
        <p14:creationId xmlns:p14="http://schemas.microsoft.com/office/powerpoint/2010/main" val="4067148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5" grpId="0"/>
      <p:bldP spid="27" grpId="0"/>
      <p:bldP spid="29" grpId="0"/>
      <p:bldP spid="3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508B6-B10D-C007-7945-A47563FDD8C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229800"/>
            <a:ext cx="9068760" cy="492443"/>
          </a:xfrm>
        </p:spPr>
        <p:txBody>
          <a:bodyPr vert="horz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Read Rate vs Distance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4430E6-289E-99D4-758A-939C5D7635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792037"/>
            <a:ext cx="9068760" cy="959760"/>
          </a:xfrm>
        </p:spPr>
        <p:txBody>
          <a:bodyPr vert="horz">
            <a:noAutofit/>
          </a:bodyPr>
          <a:lstStyle/>
          <a:p>
            <a:pPr marL="457200" lvl="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Place &gt;30 tags at angles from 0</a:t>
            </a:r>
            <a:r>
              <a:rPr lang="en-US" altLang="zh-CN" sz="2200" dirty="0">
                <a:solidFill>
                  <a:schemeClr val="bg1"/>
                </a:solidFill>
                <a:latin typeface="Liberation Sans" pitchFamily="34"/>
              </a:rPr>
              <a:t>°</a:t>
            </a:r>
            <a:r>
              <a:rPr lang="en-US" sz="2200" dirty="0">
                <a:solidFill>
                  <a:schemeClr val="bg1"/>
                </a:solidFill>
              </a:rPr>
              <a:t> to 360</a:t>
            </a:r>
            <a:r>
              <a:rPr lang="en-US" altLang="zh-CN" sz="2200" dirty="0">
                <a:solidFill>
                  <a:schemeClr val="bg1"/>
                </a:solidFill>
                <a:latin typeface="Liberation Sans" pitchFamily="34"/>
              </a:rPr>
              <a:t>°</a:t>
            </a:r>
          </a:p>
          <a:p>
            <a:pPr marL="457200" lvl="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Liberation Sans" pitchFamily="34"/>
              </a:rPr>
              <a:t>Moved device around a single plane </a:t>
            </a:r>
          </a:p>
          <a:p>
            <a:pPr marL="457200" lvl="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Liberation Sans" pitchFamily="34"/>
              </a:rPr>
              <a:t>Varied the distance between tag plane and device plane</a:t>
            </a:r>
          </a:p>
          <a:p>
            <a:pPr marL="457200" indent="-457200">
              <a:spcBef>
                <a:spcPts val="0"/>
              </a:spcBef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Liberation Sans" pitchFamily="34"/>
              </a:rPr>
              <a:t>Measured read rate: % of tags that the device could read</a:t>
            </a:r>
          </a:p>
          <a:p>
            <a:pPr lvl="0">
              <a:spcBef>
                <a:spcPts val="0"/>
              </a:spcBef>
              <a:buSzPct val="100000"/>
            </a:pPr>
            <a:endParaRPr lang="en-US" sz="2200" dirty="0">
              <a:solidFill>
                <a:schemeClr val="bg1"/>
              </a:solidFill>
              <a:latin typeface="Liberation Sans" pitchFamily="34"/>
            </a:endParaRP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B85CDEF-31BD-6BF5-3A50-907C5DFAAC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2525" y="2216461"/>
            <a:ext cx="7772400" cy="322270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5781C153-58E4-D5BC-E832-58BB06BC3B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52525" y="2216461"/>
            <a:ext cx="7772400" cy="3222702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0F1724B-38D0-AF0C-A232-AE4E105CD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52525" y="2216461"/>
            <a:ext cx="7772400" cy="3222702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57611D70-320C-0BC4-FBE8-C30F4A74977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52525" y="2216461"/>
            <a:ext cx="7772400" cy="3222702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5CB12F-3F8B-0B86-486E-B3668A771C2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52525" y="2216461"/>
            <a:ext cx="7772400" cy="3222702"/>
          </a:xfrm>
          <a:prstGeom prst="rect">
            <a:avLst/>
          </a:prstGeom>
        </p:spPr>
      </p:pic>
      <p:sp>
        <p:nvSpPr>
          <p:cNvPr id="6" name="Freeform: Shape 29">
            <a:extLst>
              <a:ext uri="{FF2B5EF4-FFF2-40B4-BE49-F238E27FC236}">
                <a16:creationId xmlns:a16="http://schemas.microsoft.com/office/drawing/2014/main" id="{EA8594D5-BB66-46D8-ECA7-1795DE898E0A}"/>
              </a:ext>
            </a:extLst>
          </p:cNvPr>
          <p:cNvSpPr/>
          <p:nvPr/>
        </p:nvSpPr>
        <p:spPr>
          <a:xfrm>
            <a:off x="0" y="1899272"/>
            <a:ext cx="10076760" cy="1500958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9C765"/>
          </a:solidFill>
          <a:ln w="0" cap="rnd">
            <a:solidFill>
              <a:srgbClr val="89C765"/>
            </a:solidFill>
            <a:prstDash val="solid"/>
          </a:ln>
        </p:spPr>
        <p:txBody>
          <a:bodyPr vert="horz" wrap="square" lIns="90000" tIns="45000" rIns="90000" bIns="45000" anchor="ctr" anchorCtr="0" compatLnSpc="0">
            <a:noAutofit/>
          </a:bodyPr>
          <a:lstStyle/>
          <a:p>
            <a:pPr algn="ctr"/>
            <a:r>
              <a:rPr lang="en-US" sz="3200" dirty="0">
                <a:latin typeface="Liberation Sans"/>
              </a:rPr>
              <a:t>POLAR can read tags across orientations and distances significantly outperforming a linearly polarized baseline</a:t>
            </a:r>
          </a:p>
        </p:txBody>
      </p:sp>
    </p:spTree>
    <p:extLst>
      <p:ext uri="{BB962C8B-B14F-4D97-AF65-F5344CB8AC3E}">
        <p14:creationId xmlns:p14="http://schemas.microsoft.com/office/powerpoint/2010/main" val="527453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E7562-D99F-8B00-6482-78352939C5A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25B1434-4460-E7B7-E1C9-39398CADBD6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87700" y="1311267"/>
            <a:ext cx="4600740" cy="3287879"/>
          </a:xfrm>
        </p:spPr>
        <p:txBody>
          <a:bodyPr vert="horz">
            <a:no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First</a:t>
            </a:r>
            <a:r>
              <a:rPr lang="en-US" sz="2200" dirty="0"/>
              <a:t> </a:t>
            </a:r>
            <a:r>
              <a:rPr lang="en-US" sz="2200" dirty="0">
                <a:solidFill>
                  <a:srgbClr val="E6E905"/>
                </a:solidFill>
              </a:rPr>
              <a:t>fine-grained, handheld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</a:rPr>
              <a:t>RFID localization system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E6E905"/>
                </a:solidFill>
              </a:rPr>
              <a:t>Complex-controlled polarization</a:t>
            </a:r>
            <a:r>
              <a:rPr lang="en-US" sz="2200" dirty="0"/>
              <a:t> </a:t>
            </a:r>
            <a:r>
              <a:rPr lang="en-US" sz="2200" dirty="0">
                <a:solidFill>
                  <a:schemeClr val="bg1"/>
                </a:solidFill>
              </a:rPr>
              <a:t>and </a:t>
            </a:r>
            <a:r>
              <a:rPr lang="en-US" sz="2200" dirty="0">
                <a:solidFill>
                  <a:srgbClr val="FFFF00"/>
                </a:solidFill>
              </a:rPr>
              <a:t>Joint Tag Discovery and Localization </a:t>
            </a:r>
            <a:r>
              <a:rPr lang="en-US" sz="2200" dirty="0">
                <a:solidFill>
                  <a:schemeClr val="bg1"/>
                </a:solidFill>
              </a:rPr>
              <a:t>to overcome tag orientation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</a:rPr>
              <a:t>Achieves </a:t>
            </a:r>
            <a:r>
              <a:rPr lang="en-US" sz="2200" dirty="0">
                <a:solidFill>
                  <a:srgbClr val="FFFF00"/>
                </a:solidFill>
              </a:rPr>
              <a:t>fine-grained localization </a:t>
            </a:r>
            <a:r>
              <a:rPr lang="en-US" sz="2200" dirty="0">
                <a:solidFill>
                  <a:schemeClr val="bg1"/>
                </a:solidFill>
              </a:rPr>
              <a:t>(9cm)</a:t>
            </a:r>
          </a:p>
          <a:p>
            <a:pPr marL="1143000" lvl="1" indent="-457200">
              <a:buSzPct val="100000"/>
            </a:pPr>
            <a:r>
              <a:rPr lang="en-US" sz="2200" dirty="0">
                <a:solidFill>
                  <a:srgbClr val="FFFF00"/>
                </a:solidFill>
              </a:rPr>
              <a:t>10x</a:t>
            </a:r>
            <a:r>
              <a:rPr lang="en-US" sz="2200" dirty="0">
                <a:solidFill>
                  <a:schemeClr val="bg1"/>
                </a:solidFill>
              </a:rPr>
              <a:t> </a:t>
            </a:r>
            <a:r>
              <a:rPr lang="en-US" sz="2200" dirty="0">
                <a:solidFill>
                  <a:srgbClr val="FFFF00"/>
                </a:solidFill>
              </a:rPr>
              <a:t>improvement</a:t>
            </a:r>
            <a:r>
              <a:rPr lang="en-US" sz="2200" dirty="0">
                <a:solidFill>
                  <a:schemeClr val="bg1"/>
                </a:solidFill>
              </a:rPr>
              <a:t> in accuracy over past handheld-based RFID systems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endParaRPr lang="en-US" sz="2200" dirty="0">
              <a:solidFill>
                <a:schemeClr val="bg1"/>
              </a:solidFill>
            </a:endParaRPr>
          </a:p>
        </p:txBody>
      </p:sp>
      <p:pic>
        <p:nvPicPr>
          <p:cNvPr id="6" name="Picture 5" descr="A person holding a robot&#10;&#10;Description automatically generated">
            <a:extLst>
              <a:ext uri="{FF2B5EF4-FFF2-40B4-BE49-F238E27FC236}">
                <a16:creationId xmlns:a16="http://schemas.microsoft.com/office/drawing/2014/main" id="{0829A301-D654-739A-DC26-506C16A329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97" t="15948" r="8944" b="9295"/>
          <a:stretch/>
        </p:blipFill>
        <p:spPr>
          <a:xfrm>
            <a:off x="4841780" y="1172160"/>
            <a:ext cx="5170516" cy="356609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FBF2-C86A-6658-BE9C-6D0E2E594C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45" y="207765"/>
            <a:ext cx="9068760" cy="492443"/>
          </a:xfrm>
        </p:spPr>
        <p:txBody>
          <a:bodyPr vert="horz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State-of-the-Art Localization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1B9546F-9B85-0C03-F41C-2335853C83C1}"/>
              </a:ext>
            </a:extLst>
          </p:cNvPr>
          <p:cNvSpPr txBox="1"/>
          <p:nvPr/>
        </p:nvSpPr>
        <p:spPr>
          <a:xfrm>
            <a:off x="384131" y="669151"/>
            <a:ext cx="4446360" cy="64755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117360" tIns="72360" rIns="117360" bIns="7236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strike="noStrike" kern="1200" cap="none" dirty="0">
                <a:ln>
                  <a:noFill/>
                </a:ln>
                <a:solidFill>
                  <a:schemeClr val="bg1"/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Infrastructure-Based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strike="noStrike" kern="1200" cap="none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[MobiCom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’</a:t>
            </a:r>
            <a:r>
              <a:rPr lang="en-US" sz="1200" b="0" i="0" strike="noStrike" kern="1200" cap="none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17, SIGCOMM’13, SIGCOMM’15, …]</a:t>
            </a:r>
          </a:p>
        </p:txBody>
      </p:sp>
      <p:pic>
        <p:nvPicPr>
          <p:cNvPr id="3" name="Picture 2" descr="A store with clothes on swingers&#10;&#10;Description automatically generated">
            <a:extLst>
              <a:ext uri="{FF2B5EF4-FFF2-40B4-BE49-F238E27FC236}">
                <a16:creationId xmlns:a16="http://schemas.microsoft.com/office/drawing/2014/main" id="{B0A4FECA-1FDA-F58B-FAA4-0E0C8745DB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" r="12991"/>
          <a:stretch/>
        </p:blipFill>
        <p:spPr>
          <a:xfrm>
            <a:off x="111986" y="1301422"/>
            <a:ext cx="5015883" cy="3065106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1538635-F222-5DA3-8CB1-C4BA8B475E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158934" y="1357694"/>
            <a:ext cx="786039" cy="77356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5FBF2-C86A-6658-BE9C-6D0E2E594CA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45" y="207765"/>
            <a:ext cx="9068760" cy="492443"/>
          </a:xfrm>
        </p:spPr>
        <p:txBody>
          <a:bodyPr vert="horz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State-of-the-Art Localization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D72DBFD-473D-9023-B9AF-6E5CBC9EDF3D}"/>
              </a:ext>
            </a:extLst>
          </p:cNvPr>
          <p:cNvGrpSpPr/>
          <p:nvPr/>
        </p:nvGrpSpPr>
        <p:grpSpPr>
          <a:xfrm>
            <a:off x="5233182" y="676556"/>
            <a:ext cx="4633870" cy="3687229"/>
            <a:chOff x="5233182" y="676556"/>
            <a:chExt cx="4633870" cy="3687229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D8F12F-DA50-3365-E568-FAD6DDA425BA}"/>
                </a:ext>
              </a:extLst>
            </p:cNvPr>
            <p:cNvSpPr txBox="1"/>
            <p:nvPr/>
          </p:nvSpPr>
          <p:spPr>
            <a:xfrm>
              <a:off x="5353732" y="676556"/>
              <a:ext cx="4513320" cy="632741"/>
            </a:xfrm>
            <a:prstGeom prst="rect">
              <a:avLst/>
            </a:prstGeom>
            <a:noFill/>
            <a:ln cap="rnd">
              <a:noFill/>
            </a:ln>
          </p:spPr>
          <p:txBody>
            <a:bodyPr vert="horz" wrap="square" lIns="117360" tIns="72360" rIns="117360" bIns="7236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0" i="0" strike="noStrike" kern="1200" cap="none" dirty="0">
                  <a:ln>
                    <a:noFill/>
                  </a:ln>
                  <a:solidFill>
                    <a:schemeClr val="bg1"/>
                  </a:solidFill>
                  <a:uFillTx/>
                  <a:latin typeface="Liberation Sans" pitchFamily="18"/>
                  <a:ea typeface="Noto Sans CJK SC" pitchFamily="2"/>
                  <a:cs typeface="Lohit Devanagari" pitchFamily="2"/>
                </a:rPr>
                <a:t>Robot-Based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100" b="0" i="0" strike="noStrike" kern="1200" cap="none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[MobiCom’13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,</a:t>
              </a:r>
              <a:r>
                <a:rPr lang="en-US" sz="1100" b="0" i="0" strike="noStrike" kern="1200" cap="none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 SenSys’21</a:t>
              </a:r>
              <a:r>
                <a:rPr lang="en-US" sz="1100" dirty="0">
                  <a:solidFill>
                    <a:schemeClr val="bg1">
                      <a:lumMod val="75000"/>
                    </a:schemeClr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,</a:t>
              </a:r>
              <a:r>
                <a:rPr lang="en-US" sz="1100" b="0" i="0" strike="noStrike" kern="1200" cap="none" dirty="0">
                  <a:ln>
                    <a:noFill/>
                  </a:ln>
                  <a:solidFill>
                    <a:schemeClr val="bg1">
                      <a:lumMod val="75000"/>
                    </a:schemeClr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 RSS’22, …]</a:t>
              </a:r>
            </a:p>
          </p:txBody>
        </p:sp>
        <p:pic>
          <p:nvPicPr>
            <p:cNvPr id="17" name="Picture 16" descr="A large store with many shelves of shoes&#10;&#10;Description automatically generated with medium confidence">
              <a:extLst>
                <a:ext uri="{FF2B5EF4-FFF2-40B4-BE49-F238E27FC236}">
                  <a16:creationId xmlns:a16="http://schemas.microsoft.com/office/drawing/2014/main" id="{F8586669-B4DC-D351-BCA1-E684150F0B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"/>
            <a:stretch/>
          </p:blipFill>
          <p:spPr>
            <a:xfrm>
              <a:off x="5233182" y="1301422"/>
              <a:ext cx="4581015" cy="3062363"/>
            </a:xfrm>
            <a:prstGeom prst="rect">
              <a:avLst/>
            </a:prstGeom>
          </p:spPr>
        </p:pic>
      </p:grpSp>
      <p:pic>
        <p:nvPicPr>
          <p:cNvPr id="20" name="Picture 19" descr="A store with clothes on swingers&#10;&#10;Description automatically generated">
            <a:extLst>
              <a:ext uri="{FF2B5EF4-FFF2-40B4-BE49-F238E27FC236}">
                <a16:creationId xmlns:a16="http://schemas.microsoft.com/office/drawing/2014/main" id="{4F4E1969-7671-700A-AE1B-903362280A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1" r="12991"/>
          <a:stretch/>
        </p:blipFill>
        <p:spPr>
          <a:xfrm>
            <a:off x="111986" y="1301422"/>
            <a:ext cx="5015883" cy="306510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3D30DA9B-25B1-5BA9-F6FC-31334252833C}"/>
              </a:ext>
            </a:extLst>
          </p:cNvPr>
          <p:cNvGrpSpPr/>
          <p:nvPr/>
        </p:nvGrpSpPr>
        <p:grpSpPr>
          <a:xfrm>
            <a:off x="5343531" y="4465883"/>
            <a:ext cx="4844268" cy="700788"/>
            <a:chOff x="517862" y="4419000"/>
            <a:chExt cx="4844268" cy="700788"/>
          </a:xfrm>
        </p:grpSpPr>
        <p:sp>
          <p:nvSpPr>
            <p:cNvPr id="8" name="Text Placeholder 11">
              <a:extLst>
                <a:ext uri="{FF2B5EF4-FFF2-40B4-BE49-F238E27FC236}">
                  <a16:creationId xmlns:a16="http://schemas.microsoft.com/office/drawing/2014/main" id="{DE2DE4D6-75FD-03B0-7FFA-A85D1E207A2B}"/>
                </a:ext>
              </a:extLst>
            </p:cNvPr>
            <p:cNvSpPr txBox="1">
              <a:spLocks/>
            </p:cNvSpPr>
            <p:nvPr/>
          </p:nvSpPr>
          <p:spPr>
            <a:xfrm>
              <a:off x="517862" y="4451628"/>
              <a:ext cx="4844268" cy="6681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>
              <a:noAutofit/>
            </a:bodyPr>
            <a:lstStyle>
              <a:lvl1pPr marL="0" marR="0" indent="0" rtl="0" hangingPunct="0">
                <a:spcBef>
                  <a:spcPts val="1414"/>
                </a:spcBef>
                <a:spcAft>
                  <a:spcPts val="0"/>
                </a:spcAft>
                <a:tabLst/>
                <a:defRPr lang="en-US" sz="3200" b="0" i="0" u="none" strike="noStrike" kern="1200" cap="none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Liberation Sans" pitchFamily="1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Expensive ($10s of k / robot)</a:t>
              </a:r>
            </a:p>
          </p:txBody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4EE9BAD6-8935-A7CF-FC96-8725A288083B}"/>
                </a:ext>
              </a:extLst>
            </p:cNvPr>
            <p:cNvSpPr/>
            <p:nvPr/>
          </p:nvSpPr>
          <p:spPr>
            <a:xfrm>
              <a:off x="623262" y="4419000"/>
              <a:ext cx="365760" cy="457200"/>
            </a:xfrm>
            <a:prstGeom prst="line">
              <a:avLst/>
            </a:prstGeom>
            <a:noFill/>
            <a:ln w="54720" cap="rnd">
              <a:solidFill>
                <a:srgbClr val="F04E4D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375DEB98-1AA1-21D5-BD6D-1BFD73D8875F}"/>
                </a:ext>
              </a:extLst>
            </p:cNvPr>
            <p:cNvSpPr/>
            <p:nvPr/>
          </p:nvSpPr>
          <p:spPr>
            <a:xfrm flipH="1">
              <a:off x="623262" y="4419000"/>
              <a:ext cx="365760" cy="457200"/>
            </a:xfrm>
            <a:prstGeom prst="line">
              <a:avLst/>
            </a:prstGeom>
            <a:noFill/>
            <a:ln w="54720" cap="rnd">
              <a:solidFill>
                <a:srgbClr val="F04E4D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3C90B98-DCA9-DF76-C43C-D0B4931E1B78}"/>
              </a:ext>
            </a:extLst>
          </p:cNvPr>
          <p:cNvGrpSpPr/>
          <p:nvPr/>
        </p:nvGrpSpPr>
        <p:grpSpPr>
          <a:xfrm>
            <a:off x="5432516" y="5075490"/>
            <a:ext cx="4434536" cy="738001"/>
            <a:chOff x="623262" y="4419000"/>
            <a:chExt cx="4434536" cy="738001"/>
          </a:xfrm>
        </p:grpSpPr>
        <p:sp>
          <p:nvSpPr>
            <p:cNvPr id="13" name="Text Placeholder 11">
              <a:extLst>
                <a:ext uri="{FF2B5EF4-FFF2-40B4-BE49-F238E27FC236}">
                  <a16:creationId xmlns:a16="http://schemas.microsoft.com/office/drawing/2014/main" id="{BD53FAD2-148C-8642-6ACD-3E35B8C8F0B1}"/>
                </a:ext>
              </a:extLst>
            </p:cNvPr>
            <p:cNvSpPr txBox="1">
              <a:spLocks/>
            </p:cNvSpPr>
            <p:nvPr/>
          </p:nvSpPr>
          <p:spPr>
            <a:xfrm>
              <a:off x="855024" y="4488841"/>
              <a:ext cx="4202774" cy="6681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>
              <a:noAutofit/>
            </a:bodyPr>
            <a:lstStyle>
              <a:lvl1pPr marL="0" marR="0" indent="0" rtl="0" hangingPunct="0">
                <a:spcBef>
                  <a:spcPts val="1414"/>
                </a:spcBef>
                <a:spcAft>
                  <a:spcPts val="0"/>
                </a:spcAft>
                <a:tabLst/>
                <a:defRPr lang="en-US" sz="3200" b="0" i="0" u="none" strike="noStrike" kern="1200" cap="none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Liberation Sans" pitchFamily="1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Difficult to Scale (e.g., stairs)</a:t>
              </a:r>
            </a:p>
          </p:txBody>
        </p:sp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69A1E098-5A5B-3594-850C-1B85CCCDE3EA}"/>
                </a:ext>
              </a:extLst>
            </p:cNvPr>
            <p:cNvSpPr/>
            <p:nvPr/>
          </p:nvSpPr>
          <p:spPr>
            <a:xfrm>
              <a:off x="623262" y="4419000"/>
              <a:ext cx="365760" cy="457200"/>
            </a:xfrm>
            <a:prstGeom prst="line">
              <a:avLst/>
            </a:prstGeom>
            <a:noFill/>
            <a:ln w="54720" cap="rnd">
              <a:solidFill>
                <a:srgbClr val="F04E4D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55C4BF2A-C485-344A-C0AC-D8C437D1AD91}"/>
                </a:ext>
              </a:extLst>
            </p:cNvPr>
            <p:cNvSpPr/>
            <p:nvPr/>
          </p:nvSpPr>
          <p:spPr>
            <a:xfrm flipH="1">
              <a:off x="623262" y="4419000"/>
              <a:ext cx="365760" cy="457200"/>
            </a:xfrm>
            <a:prstGeom prst="line">
              <a:avLst/>
            </a:prstGeom>
            <a:noFill/>
            <a:ln w="54720" cap="rnd">
              <a:solidFill>
                <a:srgbClr val="F04E4D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DF9629-2D86-33F8-E33F-E632865E6D9B}"/>
              </a:ext>
            </a:extLst>
          </p:cNvPr>
          <p:cNvGrpSpPr/>
          <p:nvPr/>
        </p:nvGrpSpPr>
        <p:grpSpPr>
          <a:xfrm>
            <a:off x="551815" y="4468761"/>
            <a:ext cx="4565486" cy="697910"/>
            <a:chOff x="623262" y="4419000"/>
            <a:chExt cx="4565486" cy="697910"/>
          </a:xfrm>
        </p:grpSpPr>
        <p:sp>
          <p:nvSpPr>
            <p:cNvPr id="24" name="Text Placeholder 11">
              <a:extLst>
                <a:ext uri="{FF2B5EF4-FFF2-40B4-BE49-F238E27FC236}">
                  <a16:creationId xmlns:a16="http://schemas.microsoft.com/office/drawing/2014/main" id="{AA464623-6AC3-31AA-A40E-ECA03B00C3D4}"/>
                </a:ext>
              </a:extLst>
            </p:cNvPr>
            <p:cNvSpPr txBox="1">
              <a:spLocks/>
            </p:cNvSpPr>
            <p:nvPr/>
          </p:nvSpPr>
          <p:spPr>
            <a:xfrm>
              <a:off x="623262" y="4448750"/>
              <a:ext cx="4565486" cy="6681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>
              <a:noAutofit/>
            </a:bodyPr>
            <a:lstStyle>
              <a:lvl1pPr marL="0" marR="0" indent="0" rtl="0" hangingPunct="0">
                <a:spcBef>
                  <a:spcPts val="1414"/>
                </a:spcBef>
                <a:spcAft>
                  <a:spcPts val="0"/>
                </a:spcAft>
                <a:tabLst/>
                <a:defRPr lang="en-US" sz="3200" b="0" i="0" u="none" strike="noStrike" kern="1200" cap="none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Liberation Sans" pitchFamily="1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Very Expensive ($100k/store)</a:t>
              </a:r>
            </a:p>
          </p:txBody>
        </p:sp>
        <p:sp>
          <p:nvSpPr>
            <p:cNvPr id="25" name="Straight Connector 24">
              <a:extLst>
                <a:ext uri="{FF2B5EF4-FFF2-40B4-BE49-F238E27FC236}">
                  <a16:creationId xmlns:a16="http://schemas.microsoft.com/office/drawing/2014/main" id="{E0024C1D-7726-4A43-4A43-29ED2AF60CA7}"/>
                </a:ext>
              </a:extLst>
            </p:cNvPr>
            <p:cNvSpPr/>
            <p:nvPr/>
          </p:nvSpPr>
          <p:spPr>
            <a:xfrm>
              <a:off x="623262" y="4419000"/>
              <a:ext cx="365760" cy="457200"/>
            </a:xfrm>
            <a:prstGeom prst="line">
              <a:avLst/>
            </a:prstGeom>
            <a:noFill/>
            <a:ln w="54720" cap="rnd">
              <a:solidFill>
                <a:srgbClr val="F04E4D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6" name="Straight Connector 25">
              <a:extLst>
                <a:ext uri="{FF2B5EF4-FFF2-40B4-BE49-F238E27FC236}">
                  <a16:creationId xmlns:a16="http://schemas.microsoft.com/office/drawing/2014/main" id="{D277BFBC-5796-007B-349A-35EC2B9008E0}"/>
                </a:ext>
              </a:extLst>
            </p:cNvPr>
            <p:cNvSpPr/>
            <p:nvPr/>
          </p:nvSpPr>
          <p:spPr>
            <a:xfrm flipH="1">
              <a:off x="623262" y="4419000"/>
              <a:ext cx="365760" cy="457200"/>
            </a:xfrm>
            <a:prstGeom prst="line">
              <a:avLst/>
            </a:prstGeom>
            <a:noFill/>
            <a:ln w="54720" cap="rnd">
              <a:solidFill>
                <a:srgbClr val="F04E4D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8517E54-3822-6C6A-EFF6-C583B28DBACD}"/>
              </a:ext>
            </a:extLst>
          </p:cNvPr>
          <p:cNvSpPr txBox="1"/>
          <p:nvPr/>
        </p:nvSpPr>
        <p:spPr>
          <a:xfrm>
            <a:off x="384131" y="669151"/>
            <a:ext cx="4446360" cy="647553"/>
          </a:xfrm>
          <a:prstGeom prst="rect">
            <a:avLst/>
          </a:prstGeom>
          <a:noFill/>
          <a:ln cap="rnd">
            <a:noFill/>
          </a:ln>
        </p:spPr>
        <p:txBody>
          <a:bodyPr vert="horz" wrap="square" lIns="117360" tIns="72360" rIns="117360" bIns="7236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strike="noStrike" kern="1200" cap="none" dirty="0">
                <a:ln>
                  <a:noFill/>
                </a:ln>
                <a:solidFill>
                  <a:schemeClr val="bg1"/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Infrastructure-Based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200" b="0" i="0" strike="noStrike" kern="1200" cap="none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[MobiCom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’</a:t>
            </a:r>
            <a:r>
              <a:rPr lang="en-US" sz="1200" b="0" i="0" strike="noStrike" kern="1200" cap="none" dirty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uFillTx/>
                <a:latin typeface="Liberation Sans" pitchFamily="18"/>
                <a:ea typeface="Noto Sans CJK SC" pitchFamily="2"/>
                <a:cs typeface="Lohit Devanagari" pitchFamily="2"/>
              </a:rPr>
              <a:t>17, SIGCOMM’13, SIGCOMM’15, …]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55986FFE-0960-2F34-5092-1DE6CC4FA4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961" y="1260432"/>
            <a:ext cx="5103908" cy="128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443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43745A-0012-EFE0-8DBE-2D45DC2CB895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893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7244" y="500708"/>
            <a:ext cx="4911480" cy="8732160"/>
          </a:xfrm>
          <a:prstGeom prst="rect">
            <a:avLst/>
          </a:prstGeom>
          <a:solidFill>
            <a:srgbClr val="729FCF"/>
          </a:solidFill>
          <a:ln w="0" cap="rnd">
            <a:solidFill>
              <a:srgbClr val="3465A4"/>
            </a:solidFill>
            <a:prstDash val="solid"/>
          </a:ln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65F2633B-6C31-EAA1-430F-45CFDB8C4767}"/>
              </a:ext>
            </a:extLst>
          </p:cNvPr>
          <p:cNvSpPr txBox="1">
            <a:spLocks/>
          </p:cNvSpPr>
          <p:nvPr/>
        </p:nvSpPr>
        <p:spPr>
          <a:xfrm>
            <a:off x="0" y="8265"/>
            <a:ext cx="10077449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>
            <a:spAutoFit/>
          </a:bodyPr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The majority of RFID adoption uses handheld readers</a:t>
            </a:r>
          </a:p>
        </p:txBody>
      </p:sp>
    </p:spTree>
    <p:extLst>
      <p:ext uri="{BB962C8B-B14F-4D97-AF65-F5344CB8AC3E}">
        <p14:creationId xmlns:p14="http://schemas.microsoft.com/office/powerpoint/2010/main" val="65891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"/>
    </mc:Choice>
    <mc:Fallback xmlns="">
      <p:transition spd="slow" advTm="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220" mute="1">
                <p:cTn id="7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77E5CE9-E086-F32F-AEF0-93C1A5E529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324" t="20086" r="40154" b="18513"/>
          <a:stretch/>
        </p:blipFill>
        <p:spPr>
          <a:xfrm>
            <a:off x="574789" y="500708"/>
            <a:ext cx="4463935" cy="5802489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D69E338-46A3-A832-E213-8BCE8A1DD63B}"/>
              </a:ext>
            </a:extLst>
          </p:cNvPr>
          <p:cNvSpPr txBox="1">
            <a:spLocks/>
          </p:cNvSpPr>
          <p:nvPr/>
        </p:nvSpPr>
        <p:spPr>
          <a:xfrm>
            <a:off x="0" y="8265"/>
            <a:ext cx="10077449" cy="4924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>
            <a:spAutoFit/>
          </a:bodyPr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US" sz="3200" dirty="0">
                <a:solidFill>
                  <a:schemeClr val="bg1"/>
                </a:solidFill>
              </a:rPr>
              <a:t>The majority of RFID adoption uses handheld readers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D57DEE-0FDD-98E4-F00F-46D4D32B6B03}"/>
              </a:ext>
            </a:extLst>
          </p:cNvPr>
          <p:cNvGrpSpPr/>
          <p:nvPr/>
        </p:nvGrpSpPr>
        <p:grpSpPr>
          <a:xfrm>
            <a:off x="5613515" y="3079172"/>
            <a:ext cx="4463935" cy="720392"/>
            <a:chOff x="356647" y="4419000"/>
            <a:chExt cx="4463935" cy="720392"/>
          </a:xfrm>
        </p:grpSpPr>
        <p:sp>
          <p:nvSpPr>
            <p:cNvPr id="5" name="Text Placeholder 11">
              <a:extLst>
                <a:ext uri="{FF2B5EF4-FFF2-40B4-BE49-F238E27FC236}">
                  <a16:creationId xmlns:a16="http://schemas.microsoft.com/office/drawing/2014/main" id="{6D906CF6-9E05-AF81-F868-8095BAF85EA2}"/>
                </a:ext>
              </a:extLst>
            </p:cNvPr>
            <p:cNvSpPr txBox="1">
              <a:spLocks/>
            </p:cNvSpPr>
            <p:nvPr/>
          </p:nvSpPr>
          <p:spPr>
            <a:xfrm>
              <a:off x="356647" y="4471232"/>
              <a:ext cx="4463935" cy="6681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0" tIns="0" rIns="0" bIns="0">
              <a:noAutofit/>
            </a:bodyPr>
            <a:lstStyle>
              <a:lvl1pPr marL="0" marR="0" indent="0" rtl="0" hangingPunct="0">
                <a:spcBef>
                  <a:spcPts val="1414"/>
                </a:spcBef>
                <a:spcAft>
                  <a:spcPts val="0"/>
                </a:spcAft>
                <a:tabLst/>
                <a:defRPr lang="en-US" sz="3200" b="0" i="0" u="none" strike="noStrike" kern="1200" cap="none">
                  <a:ln>
                    <a:noFill/>
                  </a:ln>
                  <a:highlight>
                    <a:scrgbClr r="0" g="0" b="0">
                      <a:alpha val="0"/>
                    </a:scrgbClr>
                  </a:highlight>
                  <a:latin typeface="Liberation Sans" pitchFamily="18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sz="2200" dirty="0">
                  <a:solidFill>
                    <a:schemeClr val="bg1"/>
                  </a:solidFill>
                </a:rPr>
                <a:t>No Accurate Localization</a:t>
              </a: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E0AD60EC-0F8A-6E23-13AE-DD5749685DE7}"/>
                </a:ext>
              </a:extLst>
            </p:cNvPr>
            <p:cNvSpPr/>
            <p:nvPr/>
          </p:nvSpPr>
          <p:spPr>
            <a:xfrm>
              <a:off x="623262" y="4419000"/>
              <a:ext cx="365760" cy="457200"/>
            </a:xfrm>
            <a:prstGeom prst="line">
              <a:avLst/>
            </a:prstGeom>
            <a:noFill/>
            <a:ln w="54720" cap="rnd">
              <a:solidFill>
                <a:srgbClr val="F04E4D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21BA61D4-CA18-618C-2CC1-FEEAA57E0F08}"/>
                </a:ext>
              </a:extLst>
            </p:cNvPr>
            <p:cNvSpPr/>
            <p:nvPr/>
          </p:nvSpPr>
          <p:spPr>
            <a:xfrm flipH="1">
              <a:off x="623262" y="4419000"/>
              <a:ext cx="365760" cy="457200"/>
            </a:xfrm>
            <a:prstGeom prst="line">
              <a:avLst/>
            </a:prstGeom>
            <a:noFill/>
            <a:ln w="54720" cap="rnd">
              <a:solidFill>
                <a:srgbClr val="F04E4D"/>
              </a:solidFill>
              <a:prstDash val="solid"/>
            </a:ln>
          </p:spPr>
          <p:txBody>
            <a:bodyPr vert="horz" wrap="square" lIns="117360" tIns="72360" rIns="117360" bIns="72360" anchor="ctr" anchorCtr="0" compatLnSpc="0"/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9219231-5880-7CD4-0977-81215F510518}"/>
              </a:ext>
            </a:extLst>
          </p:cNvPr>
          <p:cNvGrpSpPr/>
          <p:nvPr/>
        </p:nvGrpSpPr>
        <p:grpSpPr>
          <a:xfrm>
            <a:off x="5541810" y="1924280"/>
            <a:ext cx="4425480" cy="914219"/>
            <a:chOff x="5078520" y="4202418"/>
            <a:chExt cx="4425480" cy="914219"/>
          </a:xfrm>
        </p:grpSpPr>
        <p:sp>
          <p:nvSpPr>
            <p:cNvPr id="9" name="Text Placeholder 20">
              <a:extLst>
                <a:ext uri="{FF2B5EF4-FFF2-40B4-BE49-F238E27FC236}">
                  <a16:creationId xmlns:a16="http://schemas.microsoft.com/office/drawing/2014/main" id="{C3760384-04E1-8B96-E297-AD0971A2F25E}"/>
                </a:ext>
              </a:extLst>
            </p:cNvPr>
            <p:cNvSpPr txBox="1">
              <a:spLocks noGrp="1"/>
            </p:cNvSpPr>
            <p:nvPr>
              <p:ph type="body" idx="4294967295"/>
            </p:nvPr>
          </p:nvSpPr>
          <p:spPr>
            <a:xfrm>
              <a:off x="5078520" y="4385478"/>
              <a:ext cx="4425480" cy="731159"/>
            </a:xfrm>
          </p:spPr>
          <p:txBody>
            <a:bodyPr vert="horz"/>
            <a:lstStyle/>
            <a:p>
              <a:pPr lvl="0" algn="ctr"/>
              <a:r>
                <a:rPr lang="en-US" sz="2400" dirty="0">
                  <a:solidFill>
                    <a:schemeClr val="bg1"/>
                  </a:solidFill>
                </a:rPr>
                <a:t>Affordable (~$1,000)</a:t>
              </a:r>
            </a:p>
            <a:p>
              <a:pPr lvl="0"/>
              <a:endParaRPr 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6592481-3B9B-A494-6455-37A987857E42}"/>
                </a:ext>
              </a:extLst>
            </p:cNvPr>
            <p:cNvGrpSpPr/>
            <p:nvPr/>
          </p:nvGrpSpPr>
          <p:grpSpPr>
            <a:xfrm>
              <a:off x="5416840" y="4202418"/>
              <a:ext cx="444960" cy="548640"/>
              <a:chOff x="5416840" y="4202418"/>
              <a:chExt cx="444960" cy="548640"/>
            </a:xfrm>
          </p:grpSpPr>
          <p:sp>
            <p:nvSpPr>
              <p:cNvPr id="11" name="Straight Connector 10">
                <a:extLst>
                  <a:ext uri="{FF2B5EF4-FFF2-40B4-BE49-F238E27FC236}">
                    <a16:creationId xmlns:a16="http://schemas.microsoft.com/office/drawing/2014/main" id="{A65D421B-1D98-F203-B766-E2B6AE8C30A7}"/>
                  </a:ext>
                </a:extLst>
              </p:cNvPr>
              <p:cNvSpPr/>
              <p:nvPr/>
            </p:nvSpPr>
            <p:spPr>
              <a:xfrm>
                <a:off x="5416840" y="4510218"/>
                <a:ext cx="170640" cy="240840"/>
              </a:xfrm>
              <a:prstGeom prst="line">
                <a:avLst/>
              </a:prstGeom>
              <a:noFill/>
              <a:ln w="54720" cap="rnd">
                <a:solidFill>
                  <a:srgbClr val="89C765"/>
                </a:solidFill>
                <a:prstDash val="solid"/>
              </a:ln>
            </p:spPr>
            <p:txBody>
              <a:bodyPr vert="horz" wrap="square" lIns="117360" tIns="72360" rIns="117360" bIns="72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2" name="Straight Connector 11">
                <a:extLst>
                  <a:ext uri="{FF2B5EF4-FFF2-40B4-BE49-F238E27FC236}">
                    <a16:creationId xmlns:a16="http://schemas.microsoft.com/office/drawing/2014/main" id="{2CFE88E6-28F8-9155-6F94-CDCC36268BE5}"/>
                  </a:ext>
                </a:extLst>
              </p:cNvPr>
              <p:cNvSpPr/>
              <p:nvPr/>
            </p:nvSpPr>
            <p:spPr>
              <a:xfrm flipH="1">
                <a:off x="5587480" y="4202418"/>
                <a:ext cx="274320" cy="548640"/>
              </a:xfrm>
              <a:prstGeom prst="line">
                <a:avLst/>
              </a:prstGeom>
              <a:noFill/>
              <a:ln w="54720" cap="rnd">
                <a:solidFill>
                  <a:srgbClr val="89C765"/>
                </a:solidFill>
                <a:prstDash val="solid"/>
              </a:ln>
            </p:spPr>
            <p:txBody>
              <a:bodyPr vert="horz" wrap="square" lIns="117360" tIns="72360" rIns="117360" bIns="72360" anchor="ctr" anchorCtr="0" compatLnSpc="0"/>
              <a:lstStyle/>
              <a:p>
                <a:pPr marL="0" marR="0" lvl="0" indent="0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9525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8AFE6-6472-0308-823B-B53AEC64302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452719"/>
            <a:ext cx="9068760" cy="492443"/>
          </a:xfrm>
        </p:spPr>
        <p:txBody>
          <a:bodyPr vert="horz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POLAR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9710F6-BE62-2AC9-B92E-20A95CE40AA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4000" y="1326240"/>
            <a:ext cx="9601200" cy="3287879"/>
          </a:xfrm>
        </p:spPr>
        <p:txBody>
          <a:bodyPr vert="horz">
            <a:normAutofit/>
          </a:bodyPr>
          <a:lstStyle/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First</a:t>
            </a:r>
            <a:r>
              <a:rPr lang="en-US" sz="2800" dirty="0"/>
              <a:t> </a:t>
            </a:r>
            <a:r>
              <a:rPr lang="en-US" sz="2800" dirty="0">
                <a:solidFill>
                  <a:srgbClr val="E6E905"/>
                </a:solidFill>
              </a:rPr>
              <a:t>fine-grained, handheld</a:t>
            </a:r>
            <a:r>
              <a:rPr lang="en-US" sz="2800" dirty="0"/>
              <a:t> </a:t>
            </a:r>
            <a:r>
              <a:rPr lang="en-US" sz="2800" dirty="0">
                <a:solidFill>
                  <a:schemeClr val="bg1"/>
                </a:solidFill>
              </a:rPr>
              <a:t>RFID localization system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</a:rPr>
              <a:t>Introduce techniques for </a:t>
            </a:r>
            <a:r>
              <a:rPr lang="en-US" sz="2800" dirty="0">
                <a:solidFill>
                  <a:srgbClr val="E6E905"/>
                </a:solidFill>
              </a:rPr>
              <a:t>complex-controlled polarization </a:t>
            </a:r>
            <a:r>
              <a:rPr lang="en-US" sz="2800" dirty="0">
                <a:solidFill>
                  <a:srgbClr val="FFFFFF"/>
                </a:solidFill>
              </a:rPr>
              <a:t>and</a:t>
            </a:r>
            <a:r>
              <a:rPr lang="en-US" sz="2800" dirty="0">
                <a:solidFill>
                  <a:srgbClr val="E6E905"/>
                </a:solidFill>
              </a:rPr>
              <a:t> joint tag discovery and localization</a:t>
            </a:r>
          </a:p>
          <a:p>
            <a:pPr marL="457200" lvl="0" indent="-457200">
              <a:buSzPct val="1000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FFFFFF"/>
                </a:solidFill>
              </a:rPr>
              <a:t>Achieves a median and 90</a:t>
            </a:r>
            <a:r>
              <a:rPr lang="en-US" sz="2800" baseline="30000" dirty="0">
                <a:solidFill>
                  <a:srgbClr val="FFFFFF"/>
                </a:solidFill>
              </a:rPr>
              <a:t>th</a:t>
            </a:r>
            <a:r>
              <a:rPr lang="en-US" sz="2800" dirty="0">
                <a:solidFill>
                  <a:srgbClr val="FFFFFF"/>
                </a:solidFill>
              </a:rPr>
              <a:t> percentile of</a:t>
            </a:r>
            <a:r>
              <a:rPr lang="en-US" sz="2800" dirty="0">
                <a:solidFill>
                  <a:srgbClr val="E6E905"/>
                </a:solidFill>
              </a:rPr>
              <a:t> 9cm </a:t>
            </a:r>
            <a:r>
              <a:rPr lang="en-US" sz="2800" dirty="0">
                <a:solidFill>
                  <a:srgbClr val="FFFFFF"/>
                </a:solidFill>
              </a:rPr>
              <a:t>and</a:t>
            </a:r>
            <a:r>
              <a:rPr lang="en-US" sz="2800" dirty="0">
                <a:solidFill>
                  <a:srgbClr val="E6E905"/>
                </a:solidFill>
              </a:rPr>
              <a:t> 17cm</a:t>
            </a:r>
            <a:r>
              <a:rPr lang="en-US" sz="2800" dirty="0">
                <a:solidFill>
                  <a:srgbClr val="FFFFFF"/>
                </a:solidFill>
              </a:rPr>
              <a:t>, respectively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0FDA44-2C20-68C1-6630-50130EF91BA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1699278"/>
            <a:ext cx="9068760" cy="2031325"/>
          </a:xfrm>
        </p:spPr>
        <p:txBody>
          <a:bodyPr vert="horz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</a:rPr>
              <a:t>Problem: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Existing handheld readers cannot localize tags across orientations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4EE045A-E87B-625F-D162-1C9593DE4D1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690" y="32433"/>
            <a:ext cx="10077450" cy="984885"/>
          </a:xfrm>
        </p:spPr>
        <p:txBody>
          <a:bodyPr vert="horz" wrap="square">
            <a:spAutoFit/>
          </a:bodyPr>
          <a:lstStyle/>
          <a:p>
            <a:pPr lvl="0"/>
            <a:r>
              <a:rPr lang="en-US" sz="3200" dirty="0">
                <a:solidFill>
                  <a:schemeClr val="bg1"/>
                </a:solidFill>
              </a:rPr>
              <a:t>Localizing across orientation is challenging due to </a:t>
            </a:r>
            <a:r>
              <a:rPr lang="en-US" sz="3200" u="sng" dirty="0">
                <a:solidFill>
                  <a:schemeClr val="bg1"/>
                </a:solidFill>
              </a:rPr>
              <a:t>polarization</a:t>
            </a:r>
          </a:p>
        </p:txBody>
      </p:sp>
      <p:sp>
        <p:nvSpPr>
          <p:cNvPr id="26" name="Title 2">
            <a:extLst>
              <a:ext uri="{FF2B5EF4-FFF2-40B4-BE49-F238E27FC236}">
                <a16:creationId xmlns:a16="http://schemas.microsoft.com/office/drawing/2014/main" id="{22200616-7FF5-9E00-34AF-BC90B3FF1079}"/>
              </a:ext>
            </a:extLst>
          </p:cNvPr>
          <p:cNvSpPr txBox="1">
            <a:spLocks/>
          </p:cNvSpPr>
          <p:nvPr/>
        </p:nvSpPr>
        <p:spPr>
          <a:xfrm>
            <a:off x="-690" y="998016"/>
            <a:ext cx="10077450" cy="4308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ctr">
            <a:spAutoFit/>
          </a:bodyPr>
          <a:lstStyle>
            <a:lvl1pPr algn="ctr" rtl="0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Existing portable readers use circularly polarized antennas</a:t>
            </a:r>
            <a:endParaRPr lang="en-US" sz="2800" u="sng" dirty="0">
              <a:solidFill>
                <a:schemeClr val="bg1"/>
              </a:solidFill>
            </a:endParaRPr>
          </a:p>
        </p:txBody>
      </p:sp>
      <p:pic>
        <p:nvPicPr>
          <p:cNvPr id="33" name="Picture 32" descr="A black device with a black screen&#10;&#10;Description automatically generated">
            <a:extLst>
              <a:ext uri="{FF2B5EF4-FFF2-40B4-BE49-F238E27FC236}">
                <a16:creationId xmlns:a16="http://schemas.microsoft.com/office/drawing/2014/main" id="{30BAC4C6-FAF4-D147-D127-E139F06C46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97609" flipH="1">
            <a:off x="1339758" y="2104429"/>
            <a:ext cx="3036821" cy="3036821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9779C848-BAE3-BD7E-9AA9-FC8B763C342F}"/>
              </a:ext>
            </a:extLst>
          </p:cNvPr>
          <p:cNvPicPr>
            <a:picLocks noChangeAspect="1"/>
          </p:cNvPicPr>
          <p:nvPr/>
        </p:nvPicPr>
        <p:blipFill>
          <a:blip r:embed="rId4">
            <a:lum/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7000943" y="1462941"/>
            <a:ext cx="447794" cy="1774942"/>
          </a:xfrm>
          <a:prstGeom prst="rect">
            <a:avLst/>
          </a:prstGeom>
          <a:noFill/>
          <a:ln cap="rnd"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247A34F-8376-5710-2B60-3B512BB602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52222" y="197215"/>
            <a:ext cx="7333444" cy="5668963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801523-F1DD-0C1B-3D1E-41098532B7CD}"/>
              </a:ext>
            </a:extLst>
          </p:cNvPr>
          <p:cNvCxnSpPr>
            <a:cxnSpLocks/>
          </p:cNvCxnSpPr>
          <p:nvPr/>
        </p:nvCxnSpPr>
        <p:spPr>
          <a:xfrm flipV="1">
            <a:off x="7131298" y="1782100"/>
            <a:ext cx="0" cy="76625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1260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5690</TotalTime>
  <Words>658</Words>
  <Application>Microsoft Office PowerPoint</Application>
  <PresentationFormat>Custom</PresentationFormat>
  <Paragraphs>138</Paragraphs>
  <Slides>25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Avenir Next Demi Bold</vt:lpstr>
      <vt:lpstr>Calibri</vt:lpstr>
      <vt:lpstr>Liberation Sans</vt:lpstr>
      <vt:lpstr>Liberation Serif</vt:lpstr>
      <vt:lpstr>Default</vt:lpstr>
      <vt:lpstr>Fine-Grained RFID Localization with a Handheld Device via Complex Controlled Polarization</vt:lpstr>
      <vt:lpstr>Fine-Grained RFID Localization has many applications</vt:lpstr>
      <vt:lpstr>State-of-the-Art Localization</vt:lpstr>
      <vt:lpstr>State-of-the-Art Localization</vt:lpstr>
      <vt:lpstr>PowerPoint Presentation</vt:lpstr>
      <vt:lpstr>PowerPoint Presentation</vt:lpstr>
      <vt:lpstr>POLAR</vt:lpstr>
      <vt:lpstr>Problem:  Existing handheld readers cannot localize tags across orientations</vt:lpstr>
      <vt:lpstr>Localizing across orientation is challenging due to polarization</vt:lpstr>
      <vt:lpstr>Localizing across orientation is challenging due to polarization</vt:lpstr>
      <vt:lpstr>Localizing across orientation is challenging due to polarization</vt:lpstr>
      <vt:lpstr>Solution: Introduce Complex-Controlled Polarization to Power and Localize across Orientation </vt:lpstr>
      <vt:lpstr>Solution: Introduce Complex-Controlled Polarization to Power and Localize across Orientation </vt:lpstr>
      <vt:lpstr>Solution: Introduce Complex-Controlled Polarization to Power and Localize across Orientation </vt:lpstr>
      <vt:lpstr>PowerPoint Presentation</vt:lpstr>
      <vt:lpstr>PowerPoint Presentation</vt:lpstr>
      <vt:lpstr>Complex-controlled polarization enables generating both circularly polarized and linearly polarized signals</vt:lpstr>
      <vt:lpstr>Complex-controlled polarization enables generating both circularly polarized and linearly polarized signals</vt:lpstr>
      <vt:lpstr>Complex-controlled polarization enables generating both circularly polarized and linearly polarized signals</vt:lpstr>
      <vt:lpstr>Solution: Joint Tag Discovery and Localization (JTDL) Enables Zero-Overhead Localization</vt:lpstr>
      <vt:lpstr>Solution: Joint Tag Discovery and Localization (JTDL) Enables Zero-Overhead Localization</vt:lpstr>
      <vt:lpstr>Implementation</vt:lpstr>
      <vt:lpstr>3D Localization Accuracy</vt:lpstr>
      <vt:lpstr>Read Rate vs Distance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Dodds</dc:creator>
  <cp:lastModifiedBy>Laura N Dodds</cp:lastModifiedBy>
  <cp:revision>307</cp:revision>
  <dcterms:created xsi:type="dcterms:W3CDTF">2023-06-21T14:34:38Z</dcterms:created>
  <dcterms:modified xsi:type="dcterms:W3CDTF">2023-10-09T07:13:47Z</dcterms:modified>
</cp:coreProperties>
</file>